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9" r:id="rId4"/>
    <p:sldId id="258" r:id="rId5"/>
    <p:sldId id="260" r:id="rId6"/>
    <p:sldId id="261" r:id="rId7"/>
    <p:sldId id="262" r:id="rId8"/>
    <p:sldId id="267" r:id="rId9"/>
    <p:sldId id="264" r:id="rId10"/>
    <p:sldId id="269" r:id="rId11"/>
    <p:sldId id="270" r:id="rId12"/>
    <p:sldId id="271" r:id="rId13"/>
    <p:sldId id="272" r:id="rId14"/>
    <p:sldId id="263" r:id="rId15"/>
    <p:sldId id="277" r:id="rId16"/>
    <p:sldId id="275" r:id="rId17"/>
    <p:sldId id="273" r:id="rId18"/>
    <p:sldId id="266" r:id="rId19"/>
    <p:sldId id="268" r:id="rId20"/>
    <p:sldId id="278" r:id="rId21"/>
    <p:sldId id="276" r:id="rId22"/>
    <p:sldId id="279" r:id="rId23"/>
    <p:sldId id="280" r:id="rId24"/>
    <p:sldId id="281" r:id="rId25"/>
    <p:sldId id="310" r:id="rId26"/>
    <p:sldId id="282" r:id="rId27"/>
    <p:sldId id="283" r:id="rId28"/>
    <p:sldId id="301" r:id="rId29"/>
    <p:sldId id="303" r:id="rId30"/>
    <p:sldId id="302" r:id="rId31"/>
    <p:sldId id="304" r:id="rId32"/>
    <p:sldId id="305" r:id="rId33"/>
    <p:sldId id="311" r:id="rId34"/>
    <p:sldId id="285" r:id="rId35"/>
    <p:sldId id="306" r:id="rId36"/>
    <p:sldId id="307" r:id="rId37"/>
    <p:sldId id="308" r:id="rId38"/>
    <p:sldId id="288" r:id="rId39"/>
    <p:sldId id="312" r:id="rId40"/>
    <p:sldId id="313" r:id="rId41"/>
    <p:sldId id="290" r:id="rId42"/>
    <p:sldId id="314" r:id="rId43"/>
    <p:sldId id="315" r:id="rId44"/>
    <p:sldId id="316" r:id="rId45"/>
    <p:sldId id="318" r:id="rId46"/>
    <p:sldId id="317" r:id="rId47"/>
  </p:sldIdLst>
  <p:sldSz cx="9144000" cy="6858000" type="screen4x3"/>
  <p:notesSz cx="6858000" cy="9144000"/>
  <p:custDataLst>
    <p:tags r:id="rId48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60A7"/>
    <a:srgbClr val="DE67A4"/>
    <a:srgbClr val="BC63A5"/>
    <a:srgbClr val="FFD608"/>
    <a:srgbClr val="00944A"/>
    <a:srgbClr val="F73113"/>
    <a:srgbClr val="EFE1D2"/>
    <a:srgbClr val="F6C99B"/>
    <a:srgbClr val="F4AD65"/>
    <a:srgbClr val="67C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660"/>
  </p:normalViewPr>
  <p:slideViewPr>
    <p:cSldViewPr>
      <p:cViewPr varScale="1">
        <p:scale>
          <a:sx n="80" d="100"/>
          <a:sy n="8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tags" Target="tags/tag1.xml" /><Relationship Id="rId49" Type="http://schemas.openxmlformats.org/officeDocument/2006/relationships/presProps" Target="presProps.xml" /><Relationship Id="rId5" Type="http://schemas.openxmlformats.org/officeDocument/2006/relationships/slide" Target="slides/slide3.xml" /><Relationship Id="rId50" Type="http://schemas.openxmlformats.org/officeDocument/2006/relationships/viewProps" Target="viewProps.xml" /><Relationship Id="rId51" Type="http://schemas.openxmlformats.org/officeDocument/2006/relationships/theme" Target="theme/theme1.xml" /><Relationship Id="rId52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3B0A-729B-4E02-A381-D9B27A0E593A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0C25-BE38-4927-B4C2-FD95D8A65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40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0C25-BE38-4927-B4C2-FD95D8A65DB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99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0C25-BE38-4927-B4C2-FD95D8A65DB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99423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10285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27142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48998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6822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1594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4204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93566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16347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97467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40010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9097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7FF39-135C-44BC-99C2-383EE4C5EBF5}" type="datetimeFigureOut">
              <a:rPr lang="es-ES" smtClean="0"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D0E67-B170-429B-B91E-6D2690236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1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1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1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Relationship Id="rId3" Type="http://schemas.openxmlformats.org/officeDocument/2006/relationships/image" Target="../media/image1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Relationship Id="rId3" Type="http://schemas.openxmlformats.org/officeDocument/2006/relationships/image" Target="../media/image1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Relationship Id="rId6" Type="http://schemas.openxmlformats.org/officeDocument/2006/relationships/image" Target="../media/image41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jpeg" /><Relationship Id="rId3" Type="http://schemas.openxmlformats.org/officeDocument/2006/relationships/image" Target="../media/image1.jpeg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9.jpeg" /><Relationship Id="rId4" Type="http://schemas.openxmlformats.org/officeDocument/2006/relationships/image" Target="../media/image24.jpeg" /><Relationship Id="rId5" Type="http://schemas.openxmlformats.org/officeDocument/2006/relationships/image" Target="../media/image50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37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2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3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jpeg" /><Relationship Id="rId3" Type="http://schemas.openxmlformats.org/officeDocument/2006/relationships/image" Target="../media/image1.jpeg" /><Relationship Id="rId4" Type="http://schemas.openxmlformats.org/officeDocument/2006/relationships/image" Target="../media/image54.jpeg" /><Relationship Id="rId5" Type="http://schemas.openxmlformats.org/officeDocument/2006/relationships/image" Target="../media/image36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5.jpeg" /><Relationship Id="rId4" Type="http://schemas.openxmlformats.org/officeDocument/2006/relationships/image" Target="../media/image35.jpeg" /><Relationship Id="rId5" Type="http://schemas.openxmlformats.org/officeDocument/2006/relationships/image" Target="../media/image56.jpeg" /><Relationship Id="rId6" Type="http://schemas.openxmlformats.org/officeDocument/2006/relationships/image" Target="../media/image57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8.jpeg" /><Relationship Id="rId4" Type="http://schemas.openxmlformats.org/officeDocument/2006/relationships/image" Target="../media/image59.jpeg" /><Relationship Id="rId5" Type="http://schemas.openxmlformats.org/officeDocument/2006/relationships/image" Target="../media/image37.jpeg" /><Relationship Id="rId6" Type="http://schemas.openxmlformats.org/officeDocument/2006/relationships/image" Target="../media/image60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hyperlink" Target="https://ideasforchange1.typeform.com/to/mXWioz" TargetMode="External" /><Relationship Id="rId4" Type="http://schemas.openxmlformats.org/officeDocument/2006/relationships/hyperlink" Target="https://www.pentagrowth.com/" TargetMode="Externa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slide" Target="slide5.xml" TargetMode="In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slide" Target="slide45.xml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4641" y="1484784"/>
            <a:ext cx="7772400" cy="4392488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s-ES">
                <a:solidFill>
                  <a:srgbClr val="F73113"/>
                </a:solidFill>
                <a:latin typeface="AcmeFont" pitchFamily="2" charset="0"/>
              </a:rPr>
              <a:t>Minería de </a:t>
            </a:r>
            <a:r>
              <a:rPr lang="es-ES" smtClean="0">
                <a:solidFill>
                  <a:srgbClr val="F73113"/>
                </a:solidFill>
                <a:latin typeface="AcmeFont" pitchFamily="2" charset="0"/>
              </a:rPr>
              <a:t>emprendedores:</a:t>
            </a:r>
            <a:br>
              <a:rPr lang="es-ES" smtClean="0">
                <a:solidFill>
                  <a:srgbClr val="F73113"/>
                </a:solidFill>
                <a:latin typeface="AcmeFont" pitchFamily="2" charset="0"/>
              </a:rPr>
            </a:br>
            <a:r>
              <a:rPr lang="es-ES" smtClean="0">
                <a:solidFill>
                  <a:srgbClr val="00944A"/>
                </a:solidFill>
                <a:latin typeface="AcmeFont" pitchFamily="2" charset="0"/>
              </a:rPr>
              <a:t>Innovación Social, Colaboración y Nuevas Economías.</a:t>
            </a:r>
            <a:br>
              <a:rPr lang="es-ES" smtClean="0">
                <a:solidFill>
                  <a:schemeClr val="accent3">
                    <a:lumMod val="75000"/>
                  </a:schemeClr>
                </a:solidFill>
                <a:latin typeface="AcmeFont" pitchFamily="2" charset="0"/>
              </a:rPr>
            </a:br>
            <a:r>
              <a:rPr lang="es-ES" smtClean="0">
                <a:solidFill>
                  <a:srgbClr val="FFD608"/>
                </a:solidFill>
                <a:latin typeface="AcmeFont" pitchFamily="2" charset="0"/>
              </a:rPr>
              <a:t>Análisis Pentagrowth</a:t>
            </a:r>
            <a:br>
              <a:rPr lang="es-ES" smtClean="0">
                <a:solidFill>
                  <a:srgbClr val="FFD608"/>
                </a:solidFill>
                <a:latin typeface="AcmeFont" pitchFamily="2" charset="0"/>
              </a:rPr>
            </a:br>
            <a:br>
              <a:rPr lang="es-ES" smtClean="0">
                <a:solidFill>
                  <a:srgbClr val="FFD608"/>
                </a:solidFill>
                <a:latin typeface="AcmeFont" pitchFamily="2" charset="0"/>
              </a:rPr>
            </a:br>
            <a:r>
              <a:rPr lang="es-ES" smtClean="0">
                <a:solidFill>
                  <a:srgbClr val="002060"/>
                </a:solidFill>
                <a:latin typeface="AcmeFont" pitchFamily="2" charset="0"/>
              </a:rPr>
              <a:t>10/12/2020</a:t>
            </a:r>
            <a:endParaRPr lang="es-ES">
              <a:solidFill>
                <a:srgbClr val="002060"/>
              </a:solidFill>
              <a:latin typeface="AcmeFont" pitchFamily="2" charset="0"/>
            </a:endParaRPr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026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1124744"/>
            <a:ext cx="1351978" cy="369332"/>
          </a:xfrm>
          <a:prstGeom prst="rect">
            <a:avLst/>
          </a:prstGeom>
          <a:solidFill>
            <a:srgbClr val="00944A"/>
          </a:solidFill>
        </p:spPr>
        <p:txBody>
          <a:bodyPr wrap="square" rtlCol="0">
            <a:spAutoFit/>
          </a:bodyPr>
          <a:lstStyle/>
          <a:p>
            <a:r>
              <a:rPr lang="es-ES" b="1" smtClean="0">
                <a:solidFill>
                  <a:schemeClr val="bg1"/>
                </a:solidFill>
              </a:rPr>
              <a:t>ERROR 2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628800"/>
            <a:ext cx="281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00944A"/>
                </a:solidFill>
              </a:rPr>
              <a:t>COMPETITIVIDAD</a:t>
            </a:r>
            <a:endParaRPr lang="es-ES" sz="2800" b="1">
              <a:solidFill>
                <a:srgbClr val="00944A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5" y="3011295"/>
            <a:ext cx="4104456" cy="234540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90" y="4293096"/>
            <a:ext cx="3024336" cy="218971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000722" cy="30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141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1124744"/>
            <a:ext cx="1351978" cy="369332"/>
          </a:xfrm>
          <a:prstGeom prst="rect">
            <a:avLst/>
          </a:prstGeom>
          <a:solidFill>
            <a:srgbClr val="FFD608"/>
          </a:solidFill>
        </p:spPr>
        <p:txBody>
          <a:bodyPr wrap="square" rtlCol="0">
            <a:spAutoFit/>
          </a:bodyPr>
          <a:lstStyle/>
          <a:p>
            <a:r>
              <a:rPr lang="es-ES" b="1" smtClean="0">
                <a:solidFill>
                  <a:schemeClr val="bg1"/>
                </a:solidFill>
              </a:rPr>
              <a:t>ERROR 3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628800"/>
            <a:ext cx="6055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FFD608"/>
                </a:solidFill>
              </a:rPr>
              <a:t>CRECIMIENTO ECONÓMICO COMO ODS</a:t>
            </a:r>
            <a:endParaRPr lang="es-ES" sz="2800" b="1">
              <a:solidFill>
                <a:srgbClr val="FFD608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42" y="2148225"/>
            <a:ext cx="6511863" cy="434124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73" y="3419847"/>
            <a:ext cx="2700117" cy="27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141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27" y="1124744"/>
            <a:ext cx="1351978" cy="369332"/>
          </a:xfrm>
          <a:prstGeom prst="rect">
            <a:avLst/>
          </a:prstGeom>
          <a:solidFill>
            <a:srgbClr val="00319B"/>
          </a:solidFill>
        </p:spPr>
        <p:txBody>
          <a:bodyPr wrap="square" rtlCol="0">
            <a:spAutoFit/>
          </a:bodyPr>
          <a:lstStyle/>
          <a:p>
            <a:r>
              <a:rPr lang="es-ES" b="1" smtClean="0">
                <a:solidFill>
                  <a:schemeClr val="bg1"/>
                </a:solidFill>
              </a:rPr>
              <a:t>ERROR 4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19" y="1628800"/>
            <a:ext cx="7903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00319B"/>
                </a:solidFill>
              </a:rPr>
              <a:t>TECNOLOGÍA SALVADORA: LA CUARTA REVOLUCIÓN</a:t>
            </a:r>
            <a:endParaRPr lang="es-ES" sz="2800" b="1">
              <a:solidFill>
                <a:srgbClr val="00319B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8" y="2420888"/>
            <a:ext cx="7884368" cy="38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141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347864" y="1573049"/>
            <a:ext cx="2163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38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€</a:t>
            </a:r>
            <a:endParaRPr lang="es-ES" sz="13800" b="1" cap="all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065040" y="973113"/>
            <a:ext cx="3384376" cy="3168352"/>
          </a:xfrm>
          <a:prstGeom prst="ellipse">
            <a:avLst/>
          </a:prstGeom>
          <a:solidFill>
            <a:srgbClr val="F7311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3540272" y="1093386"/>
            <a:ext cx="3384376" cy="3168352"/>
          </a:xfrm>
          <a:prstGeom prst="ellipse">
            <a:avLst/>
          </a:prstGeom>
          <a:solidFill>
            <a:srgbClr val="00944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 rot="18519250">
            <a:off x="2153605" y="1804174"/>
            <a:ext cx="141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00319B"/>
                </a:solidFill>
              </a:rPr>
              <a:t>ECONÓMICO</a:t>
            </a:r>
            <a:endParaRPr lang="es-ES" b="1">
              <a:solidFill>
                <a:srgbClr val="00319B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 rot="2827988">
            <a:off x="5431578" y="1778194"/>
            <a:ext cx="107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00319B"/>
                </a:solidFill>
              </a:rPr>
              <a:t>POLÍTICO</a:t>
            </a:r>
            <a:endParaRPr lang="es-ES" b="1">
              <a:solidFill>
                <a:srgbClr val="00319B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51279" y="447776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00319B"/>
                </a:solidFill>
              </a:rPr>
              <a:t>SOCIAL</a:t>
            </a:r>
            <a:endParaRPr lang="es-ES" b="1">
              <a:solidFill>
                <a:srgbClr val="00319B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2810295" y="1988840"/>
            <a:ext cx="3384376" cy="3168352"/>
          </a:xfrm>
          <a:prstGeom prst="ellipse">
            <a:avLst/>
          </a:prstGeom>
          <a:solidFill>
            <a:srgbClr val="FFD60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8708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2" name="1 Elipse"/>
          <p:cNvSpPr/>
          <p:nvPr/>
        </p:nvSpPr>
        <p:spPr>
          <a:xfrm>
            <a:off x="2065040" y="973113"/>
            <a:ext cx="3384376" cy="3168352"/>
          </a:xfrm>
          <a:prstGeom prst="ellipse">
            <a:avLst/>
          </a:prstGeom>
          <a:solidFill>
            <a:srgbClr val="F7311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3540272" y="1093386"/>
            <a:ext cx="3384376" cy="3168352"/>
          </a:xfrm>
          <a:prstGeom prst="ellipse">
            <a:avLst/>
          </a:prstGeom>
          <a:solidFill>
            <a:srgbClr val="00944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2810295" y="1988840"/>
            <a:ext cx="3384376" cy="3168352"/>
          </a:xfrm>
          <a:prstGeom prst="ellipse">
            <a:avLst/>
          </a:prstGeom>
          <a:solidFill>
            <a:srgbClr val="FFD60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 rot="18519250">
            <a:off x="2153605" y="1804174"/>
            <a:ext cx="141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00319B"/>
                </a:solidFill>
              </a:rPr>
              <a:t>ECONÓMICO</a:t>
            </a:r>
            <a:endParaRPr lang="es-ES" b="1">
              <a:solidFill>
                <a:srgbClr val="00319B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 rot="2827988">
            <a:off x="5431578" y="1778194"/>
            <a:ext cx="107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00319B"/>
                </a:solidFill>
              </a:rPr>
              <a:t>POLÍTICO</a:t>
            </a:r>
            <a:endParaRPr lang="es-ES" b="1">
              <a:solidFill>
                <a:srgbClr val="00319B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1279" y="447776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00319B"/>
                </a:solidFill>
              </a:rPr>
              <a:t>SOCIAL</a:t>
            </a:r>
            <a:endParaRPr lang="es-ES" b="1">
              <a:solidFill>
                <a:srgbClr val="00319B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9" y="2060848"/>
            <a:ext cx="1475232" cy="158417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67544" y="5445224"/>
            <a:ext cx="77884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00944A"/>
                </a:solidFill>
              </a:rPr>
              <a:t>LA NUEVA ECONOMÍA ESTARÁ AL SERVICIO DE LAS </a:t>
            </a:r>
          </a:p>
          <a:p>
            <a:pPr algn="ctr"/>
            <a:r>
              <a:rPr lang="es-ES" sz="2800" b="1" smtClean="0">
                <a:solidFill>
                  <a:srgbClr val="00944A"/>
                </a:solidFill>
              </a:rPr>
              <a:t>PERSONAS Y DEL PLANETA (Carta NESI, 2017)</a:t>
            </a:r>
            <a:endParaRPr lang="es-ES" sz="2800" b="1">
              <a:solidFill>
                <a:srgbClr val="009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5251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74179" y="119675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smtClean="0">
                <a:solidFill>
                  <a:srgbClr val="00319B"/>
                </a:solidFill>
              </a:rPr>
              <a:t>REPETIMOS:</a:t>
            </a:r>
          </a:p>
          <a:p>
            <a:pPr algn="ctr"/>
            <a:r>
              <a:rPr lang="es-ES" sz="3600" smtClean="0"/>
              <a:t>LA </a:t>
            </a:r>
            <a:r>
              <a:rPr lang="es-ES" sz="3600" b="1" u="sng" smtClean="0">
                <a:solidFill>
                  <a:srgbClr val="DD09DD"/>
                </a:solidFill>
              </a:rPr>
              <a:t>INNOVACIÓN SOCIAL </a:t>
            </a:r>
            <a:r>
              <a:rPr lang="es-ES" sz="3600" smtClean="0"/>
              <a:t>ENGLOBA </a:t>
            </a:r>
          </a:p>
          <a:p>
            <a:pPr algn="ctr"/>
            <a:r>
              <a:rPr lang="es-ES" sz="3600" b="1" u="sng" smtClean="0">
                <a:solidFill>
                  <a:srgbClr val="FFD608"/>
                </a:solidFill>
              </a:rPr>
              <a:t>NUEVAS TENDENCIAS DE INTERVENCIÓN </a:t>
            </a:r>
            <a:r>
              <a:rPr lang="es-ES" sz="3600" smtClean="0"/>
              <a:t>QUE SON MULTIDISCIPLINARES, TRANSVERSALES Y TRANSFERIBLES, QUE TRATAN DE RESPONDER A</a:t>
            </a:r>
          </a:p>
          <a:p>
            <a:pPr algn="ctr"/>
            <a:r>
              <a:rPr lang="es-ES" sz="3600" smtClean="0"/>
              <a:t> </a:t>
            </a:r>
            <a:r>
              <a:rPr lang="es-ES" sz="3600" b="1" u="sng" smtClean="0">
                <a:solidFill>
                  <a:srgbClr val="F73113"/>
                </a:solidFill>
              </a:rPr>
              <a:t>DEMANDAS SOCIALES LOCALES </a:t>
            </a:r>
            <a:r>
              <a:rPr lang="es-ES" sz="3600" smtClean="0"/>
              <a:t>MUCHAS DE LAS CUALES DAN LUGAR A GRANDES </a:t>
            </a:r>
          </a:p>
          <a:p>
            <a:pPr algn="ctr"/>
            <a:r>
              <a:rPr lang="es-ES" sz="3600" b="1" u="sng" smtClean="0">
                <a:solidFill>
                  <a:srgbClr val="00944A"/>
                </a:solidFill>
              </a:rPr>
              <a:t>DESAFÍOS ESTRUCTURALES GLOBALES</a:t>
            </a:r>
            <a:endParaRPr lang="es-ES" sz="3600"/>
          </a:p>
        </p:txBody>
      </p:sp>
    </p:spTree>
    <p:extLst>
      <p:ext uri="{BB962C8B-B14F-4D97-AF65-F5344CB8AC3E}">
        <p14:creationId xmlns:p14="http://schemas.microsoft.com/office/powerpoint/2010/main" val="104438557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065486" cy="59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6212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18690"/>
            <a:ext cx="4776226" cy="167030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1340768"/>
            <a:ext cx="1622228" cy="11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94397" y="3140968"/>
            <a:ext cx="79928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>
                <a:solidFill>
                  <a:srgbClr val="F73113"/>
                </a:solidFill>
              </a:rPr>
              <a:t>TEÓRICA:</a:t>
            </a:r>
          </a:p>
          <a:p>
            <a:r>
              <a:rPr lang="es-ES" smtClean="0"/>
              <a:t>La </a:t>
            </a:r>
            <a:r>
              <a:rPr lang="es-ES"/>
              <a:t>Economía del Bien Común (</a:t>
            </a:r>
            <a:r>
              <a:rPr lang="es-ES" smtClean="0"/>
              <a:t>EBC) nuevo </a:t>
            </a:r>
            <a:r>
              <a:rPr lang="es-ES"/>
              <a:t>modelo económico, social y político basado en valores esenciales como la solidaridad, la dignidad humana, la justicia social, la sostenibilidad ecológica y la democracia. </a:t>
            </a:r>
            <a:endParaRPr lang="es-ES" smtClean="0"/>
          </a:p>
          <a:p>
            <a:endParaRPr lang="es-ES" smtClean="0"/>
          </a:p>
          <a:p>
            <a:r>
              <a:rPr lang="es-ES" b="1" smtClean="0">
                <a:solidFill>
                  <a:srgbClr val="00944A"/>
                </a:solidFill>
              </a:rPr>
              <a:t>OPERATIVA:</a:t>
            </a:r>
          </a:p>
          <a:p>
            <a:r>
              <a:rPr lang="es-ES" smtClean="0"/>
              <a:t>consigue </a:t>
            </a:r>
            <a:r>
              <a:rPr lang="es-ES"/>
              <a:t>reorientar la meta de una sociedad, los incentivos para llegar a ella, y los indicadores para medir el éxito de sus logros, de una manera satisfactoria y en consonancia con los derechos humanos y los principios y valores constitucionales</a:t>
            </a:r>
            <a:r>
              <a:rPr lang="es-ES" smtClean="0"/>
              <a:t>.</a:t>
            </a:r>
          </a:p>
          <a:p>
            <a:pPr algn="ctr"/>
            <a:endParaRPr lang="es-ES" b="1" smtClean="0">
              <a:solidFill>
                <a:srgbClr val="FFD608"/>
              </a:solidFill>
            </a:endParaRPr>
          </a:p>
          <a:p>
            <a:pPr algn="ctr"/>
            <a:r>
              <a:rPr lang="es-ES" b="1" smtClean="0">
                <a:solidFill>
                  <a:srgbClr val="FFD608"/>
                </a:solidFill>
              </a:rPr>
              <a:t>MATRIZ, INFORME, AUDITORÍA, BALANCE DEL BIEN COMÚN</a:t>
            </a:r>
            <a:endParaRPr lang="es-ES" b="1">
              <a:solidFill>
                <a:srgbClr val="FFD6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385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17687" y="91869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00319B"/>
                </a:solidFill>
              </a:rPr>
              <a:t>PERO HAY </a:t>
            </a:r>
          </a:p>
          <a:p>
            <a:r>
              <a:rPr lang="es-ES" b="1" smtClean="0">
                <a:solidFill>
                  <a:srgbClr val="00319B"/>
                </a:solidFill>
              </a:rPr>
              <a:t>MUCHAS MAS:</a:t>
            </a:r>
            <a:endParaRPr lang="es-ES" b="1">
              <a:solidFill>
                <a:srgbClr val="00319B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93036"/>
            <a:ext cx="5867755" cy="56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4555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17687" y="918690"/>
            <a:ext cx="1399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00319B"/>
                </a:solidFill>
              </a:rPr>
              <a:t>CAMBIOS</a:t>
            </a:r>
          </a:p>
          <a:p>
            <a:r>
              <a:rPr lang="es-ES" b="1" smtClean="0">
                <a:solidFill>
                  <a:srgbClr val="00319B"/>
                </a:solidFill>
              </a:rPr>
              <a:t>SISTÉMICOS:</a:t>
            </a:r>
            <a:endParaRPr lang="es-ES" b="1">
              <a:solidFill>
                <a:srgbClr val="00319B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93036"/>
            <a:ext cx="5867755" cy="567566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699792" y="2060848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smtClean="0">
                <a:solidFill>
                  <a:srgbClr val="F73113"/>
                </a:solidFill>
              </a:rPr>
              <a:t>OBJETIVO EL BIEN COMÚN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smtClean="0">
                <a:solidFill>
                  <a:srgbClr val="00944A"/>
                </a:solidFill>
              </a:rPr>
              <a:t>CRECIMIENTO Y DECRECIMIENTO COMO MEDIOS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smtClean="0">
                <a:solidFill>
                  <a:srgbClr val="FFD608"/>
                </a:solidFill>
              </a:rPr>
              <a:t>LOS VALORES NUESTROS APOYOS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smtClean="0">
                <a:solidFill>
                  <a:srgbClr val="00319B"/>
                </a:solidFill>
              </a:rPr>
              <a:t>COLABORACIÓN ES EL PRINCIPIO BÁSICO</a:t>
            </a:r>
          </a:p>
          <a:p>
            <a:r>
              <a:rPr lang="es-ES" smtClean="0"/>
              <a:t>   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00785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6 Rectángulo"/>
          <p:cNvSpPr/>
          <p:nvPr/>
        </p:nvSpPr>
        <p:spPr>
          <a:xfrm>
            <a:off x="251521" y="1700808"/>
            <a:ext cx="3024336" cy="1080120"/>
          </a:xfrm>
          <a:prstGeom prst="rect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DESEMPLEO </a:t>
            </a:r>
          </a:p>
          <a:p>
            <a:pPr algn="ctr"/>
            <a:r>
              <a:rPr lang="es-ES" b="1"/>
              <a:t>POBREZA </a:t>
            </a:r>
          </a:p>
          <a:p>
            <a:pPr algn="ctr"/>
            <a:r>
              <a:rPr lang="es-ES" b="1" smtClean="0"/>
              <a:t>ALIENACIÓN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51520" y="2780928"/>
            <a:ext cx="3024337" cy="1080120"/>
          </a:xfrm>
          <a:prstGeom prst="rect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EXCLUSIÓN SOCIAL</a:t>
            </a:r>
          </a:p>
          <a:p>
            <a:pPr algn="ctr"/>
            <a:r>
              <a:rPr lang="es-ES" b="1"/>
              <a:t>DESIGUALDAD</a:t>
            </a:r>
          </a:p>
          <a:p>
            <a:pPr algn="ctr"/>
            <a:r>
              <a:rPr lang="es-ES" b="1"/>
              <a:t>POLARIZACIÓN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52996" y="3861048"/>
            <a:ext cx="3022861" cy="1080120"/>
          </a:xfrm>
          <a:prstGeom prst="rect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PANDEMIAS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DEFORESTACIÓN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CALENTAMIENTO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59149" y="4941168"/>
            <a:ext cx="3024338" cy="1080120"/>
          </a:xfrm>
          <a:prstGeom prst="rect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DESINFORMACIÓN</a:t>
            </a:r>
          </a:p>
          <a:p>
            <a:pPr algn="ctr"/>
            <a:r>
              <a:rPr lang="es-ES" b="1"/>
              <a:t>CONSUMO PASIVO</a:t>
            </a:r>
          </a:p>
          <a:p>
            <a:pPr algn="ctr"/>
            <a:r>
              <a:rPr lang="es-ES" b="1"/>
              <a:t>DESAFERENCIA CONECTADA</a:t>
            </a: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12" name="11 Flecha derecha"/>
          <p:cNvSpPr/>
          <p:nvPr/>
        </p:nvSpPr>
        <p:spPr>
          <a:xfrm>
            <a:off x="3249961" y="2024844"/>
            <a:ext cx="601960" cy="432048"/>
          </a:xfrm>
          <a:prstGeom prst="rightArrow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3249961" y="3104964"/>
            <a:ext cx="601960" cy="432048"/>
          </a:xfrm>
          <a:prstGeom prst="rightArrow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3255681" y="4282144"/>
            <a:ext cx="601960" cy="432048"/>
          </a:xfrm>
          <a:prstGeom prst="rightArrow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3240436" y="5265204"/>
            <a:ext cx="601960" cy="432048"/>
          </a:xfrm>
          <a:prstGeom prst="rightArrow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851921" y="2132856"/>
            <a:ext cx="1440160" cy="34563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>
                <a:solidFill>
                  <a:schemeClr val="tx1"/>
                </a:solidFill>
              </a:rPr>
              <a:t>EXPECTATIVAS</a:t>
            </a: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ENFOQUES</a:t>
            </a:r>
          </a:p>
          <a:p>
            <a:pPr algn="ctr"/>
            <a:r>
              <a:rPr lang="es-ES" sz="1600" b="1">
                <a:solidFill>
                  <a:schemeClr val="tx1"/>
                </a:solidFill>
              </a:rPr>
              <a:t>ESTRATEGIAS</a:t>
            </a:r>
            <a:endParaRPr lang="es-ES" sz="1600">
              <a:solidFill>
                <a:schemeClr val="tx1"/>
              </a:solidFill>
            </a:endParaRP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MÉTODOS</a:t>
            </a:r>
          </a:p>
          <a:p>
            <a:pPr algn="ctr"/>
            <a:r>
              <a:rPr lang="es-ES" sz="1600" b="1">
                <a:solidFill>
                  <a:schemeClr val="tx1"/>
                </a:solidFill>
              </a:rPr>
              <a:t>TÉCNICAS</a:t>
            </a:r>
          </a:p>
          <a:p>
            <a:pPr algn="ctr"/>
            <a:r>
              <a:rPr lang="es-ES" sz="1600" b="1">
                <a:solidFill>
                  <a:schemeClr val="tx1"/>
                </a:solidFill>
              </a:rPr>
              <a:t>DECISIONES</a:t>
            </a: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SOLUCIONES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71601" y="1279486"/>
            <a:ext cx="138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accent2">
                    <a:lumMod val="75000"/>
                  </a:schemeClr>
                </a:solidFill>
              </a:rPr>
              <a:t>PROBLEMAS</a:t>
            </a:r>
            <a:endParaRPr lang="es-E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70233" y="1764923"/>
            <a:ext cx="120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accent2">
                    <a:lumMod val="75000"/>
                  </a:schemeClr>
                </a:solidFill>
              </a:rPr>
              <a:t>SIMILARES</a:t>
            </a:r>
            <a:endParaRPr lang="es-E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5292081" y="2024844"/>
            <a:ext cx="601960" cy="432048"/>
          </a:xfrm>
          <a:prstGeom prst="rightArrow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5292081" y="3104964"/>
            <a:ext cx="601960" cy="432048"/>
          </a:xfrm>
          <a:prstGeom prst="rightArrow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5" name="24 Flecha derecha"/>
          <p:cNvSpPr/>
          <p:nvPr/>
        </p:nvSpPr>
        <p:spPr>
          <a:xfrm>
            <a:off x="5297801" y="4282144"/>
            <a:ext cx="601960" cy="432048"/>
          </a:xfrm>
          <a:prstGeom prst="rightArrow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6" name="25 Flecha derecha"/>
          <p:cNvSpPr/>
          <p:nvPr/>
        </p:nvSpPr>
        <p:spPr>
          <a:xfrm>
            <a:off x="5280418" y="5265204"/>
            <a:ext cx="601960" cy="432048"/>
          </a:xfrm>
          <a:prstGeom prst="rightArrow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882379" y="1700808"/>
            <a:ext cx="3024336" cy="1080120"/>
          </a:xfrm>
          <a:prstGeom prst="rect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DESEMPLEO </a:t>
            </a:r>
          </a:p>
          <a:p>
            <a:pPr algn="ctr"/>
            <a:r>
              <a:rPr lang="es-ES" b="1"/>
              <a:t>POBREZA </a:t>
            </a:r>
          </a:p>
          <a:p>
            <a:pPr algn="ctr"/>
            <a:r>
              <a:rPr lang="es-ES" b="1" smtClean="0"/>
              <a:t>ALIENACIÓN</a:t>
            </a:r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882378" y="2780928"/>
            <a:ext cx="3024337" cy="1080120"/>
          </a:xfrm>
          <a:prstGeom prst="rect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EXCLUSIÓN SOCIAL</a:t>
            </a:r>
          </a:p>
          <a:p>
            <a:pPr algn="ctr"/>
            <a:r>
              <a:rPr lang="es-ES" b="1"/>
              <a:t>DESIGUALDAD</a:t>
            </a:r>
          </a:p>
          <a:p>
            <a:pPr algn="ctr"/>
            <a:r>
              <a:rPr lang="es-ES" b="1"/>
              <a:t>POLARIZACIÓN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5883854" y="3861048"/>
            <a:ext cx="3022861" cy="1080120"/>
          </a:xfrm>
          <a:prstGeom prst="rect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PANDEMIAS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DEFORESTACIÓN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CALENTAMIENTO 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5890007" y="4941168"/>
            <a:ext cx="3024338" cy="1080120"/>
          </a:xfrm>
          <a:prstGeom prst="rect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DESINFORMACIÓN</a:t>
            </a:r>
          </a:p>
          <a:p>
            <a:pPr algn="ctr"/>
            <a:r>
              <a:rPr lang="es-ES" b="1"/>
              <a:t>CONSUMO PASIVO</a:t>
            </a:r>
          </a:p>
          <a:p>
            <a:pPr algn="ctr"/>
            <a:r>
              <a:rPr lang="es-ES" b="1"/>
              <a:t>DESAFERENCIA CONECTADA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711442" y="1313825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es-ES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8045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4365104"/>
            <a:ext cx="2808312" cy="227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1340768"/>
            <a:ext cx="7971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smtClean="0">
                <a:solidFill>
                  <a:srgbClr val="DD09DD"/>
                </a:solidFill>
              </a:rPr>
              <a:t>NEXO COMÚN LA COLABORACIÓN</a:t>
            </a:r>
          </a:p>
          <a:p>
            <a:endParaRPr lang="es-ES" b="1">
              <a:solidFill>
                <a:srgbClr val="00319B"/>
              </a:solidFill>
            </a:endParaRPr>
          </a:p>
          <a:p>
            <a:pPr algn="ctr"/>
            <a:r>
              <a:rPr lang="es-ES" sz="2400" b="1" smtClean="0">
                <a:solidFill>
                  <a:srgbClr val="F73113"/>
                </a:solidFill>
              </a:rPr>
              <a:t>EMPRESAS DE INNOVACIÓN SOCIAL </a:t>
            </a:r>
            <a:r>
              <a:rPr lang="es-ES" sz="2400" b="1" smtClean="0">
                <a:solidFill>
                  <a:srgbClr val="00319B"/>
                </a:solidFill>
              </a:rPr>
              <a:t>+ </a:t>
            </a:r>
            <a:r>
              <a:rPr lang="es-ES" sz="2400" b="1" smtClean="0">
                <a:solidFill>
                  <a:srgbClr val="00944A"/>
                </a:solidFill>
              </a:rPr>
              <a:t>PRINCIPIOS DE ECONOMÍA COLABORATIVA </a:t>
            </a:r>
            <a:r>
              <a:rPr lang="es-ES" sz="2400" b="1" smtClean="0">
                <a:solidFill>
                  <a:srgbClr val="00319B"/>
                </a:solidFill>
              </a:rPr>
              <a:t>= </a:t>
            </a:r>
            <a:r>
              <a:rPr lang="es-ES" sz="2400" b="1" smtClean="0">
                <a:solidFill>
                  <a:srgbClr val="FFD608"/>
                </a:solidFill>
              </a:rPr>
              <a:t>CRECIMIENTO MÁS RÁPIDO</a:t>
            </a:r>
          </a:p>
          <a:p>
            <a:endParaRPr lang="es-ES" b="1">
              <a:solidFill>
                <a:srgbClr val="00319B"/>
              </a:solidFill>
            </a:endParaRPr>
          </a:p>
          <a:p>
            <a:endParaRPr lang="es-ES" b="1" smtClean="0">
              <a:solidFill>
                <a:srgbClr val="00319B"/>
              </a:solidFill>
            </a:endParaRPr>
          </a:p>
          <a:p>
            <a:r>
              <a:rPr lang="es-ES" b="1" smtClean="0">
                <a:solidFill>
                  <a:srgbClr val="00319B"/>
                </a:solidFill>
              </a:rPr>
              <a:t>X 2 REGLAS: </a:t>
            </a:r>
          </a:p>
          <a:p>
            <a:endParaRPr lang="es-ES" b="1">
              <a:solidFill>
                <a:srgbClr val="00319B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smtClean="0"/>
              <a:t>UTILIZAR MEJOR LOS BIENES INFRAUTILIZADOS,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smtClean="0"/>
              <a:t>CONECTAR MEJOR LOS RECURSOS Y NECESIDADES.</a:t>
            </a:r>
          </a:p>
          <a:p>
            <a:pPr lvl="0"/>
            <a:endParaRPr lang="es-ES"/>
          </a:p>
          <a:p>
            <a:pPr lvl="0" algn="ctr"/>
            <a:r>
              <a:rPr lang="es-ES" b="1" smtClean="0">
                <a:solidFill>
                  <a:srgbClr val="F73113"/>
                </a:solidFill>
              </a:rPr>
              <a:t>ANALIZARLO EN NUESTRAS INICIATIVAS:</a:t>
            </a:r>
          </a:p>
          <a:p>
            <a:pPr lvl="0"/>
            <a:endParaRPr lang="es-ES"/>
          </a:p>
          <a:p>
            <a:pPr lvl="0" algn="ctr"/>
            <a:r>
              <a:rPr lang="es-ES" b="1" smtClean="0">
                <a:solidFill>
                  <a:srgbClr val="00944A"/>
                </a:solidFill>
              </a:rPr>
              <a:t>LAS 5 PALANCAS DE CRECIMIENTO EXPONENCIAL: </a:t>
            </a:r>
            <a:r>
              <a:rPr lang="es-ES" b="1" smtClean="0">
                <a:solidFill>
                  <a:srgbClr val="FFD608"/>
                </a:solidFill>
              </a:rPr>
              <a:t>EL INFORME PENTAGROWH</a:t>
            </a:r>
            <a:endParaRPr lang="es-ES" b="1">
              <a:solidFill>
                <a:srgbClr val="FFD608"/>
              </a:solidFill>
            </a:endParaRPr>
          </a:p>
          <a:p>
            <a:endParaRPr lang="es-ES" b="1">
              <a:solidFill>
                <a:srgbClr val="003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8466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6770" y="2479680"/>
            <a:ext cx="2808312" cy="227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980728"/>
            <a:ext cx="79715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">
              <a:solidFill>
                <a:srgbClr val="5C5CA8"/>
              </a:solidFill>
            </a:endParaRPr>
          </a:p>
          <a:p>
            <a:pPr lvl="0" algn="ctr"/>
            <a:r>
              <a:rPr lang="es-ES" sz="2800" b="1" smtClean="0">
                <a:solidFill>
                  <a:srgbClr val="5C5CA8"/>
                </a:solidFill>
              </a:rPr>
              <a:t>LAS 5 PALANCAS DE CRECIMIENTO EXPONENCIAL: </a:t>
            </a:r>
          </a:p>
          <a:p>
            <a:pPr lvl="0" algn="ctr"/>
            <a:r>
              <a:rPr lang="es-ES" sz="2800" b="1" smtClean="0">
                <a:solidFill>
                  <a:srgbClr val="5C5CA8"/>
                </a:solidFill>
              </a:rPr>
              <a:t>EL INFORME PENTAGROWH</a:t>
            </a:r>
            <a:endParaRPr lang="es-ES" sz="2800" b="1">
              <a:solidFill>
                <a:srgbClr val="5C5CA8"/>
              </a:solidFill>
            </a:endParaRPr>
          </a:p>
          <a:p>
            <a:endParaRPr lang="es-ES" b="1">
              <a:solidFill>
                <a:srgbClr val="00319B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9" y="2160533"/>
            <a:ext cx="4902740" cy="33743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60" y="5534872"/>
            <a:ext cx="1080120" cy="37790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115616" y="5898758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>
                <a:latin typeface="Arial" panose="020b0604020202020204" pitchFamily="34" charset="0"/>
                <a:cs typeface="Arial" panose="020b0604020202020204" pitchFamily="34" charset="0"/>
              </a:rPr>
              <a:t>Javi Creus</a:t>
            </a:r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18488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908720"/>
            <a:ext cx="922001" cy="74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980728"/>
            <a:ext cx="79715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">
              <a:solidFill>
                <a:srgbClr val="5C5CA8"/>
              </a:solidFill>
            </a:endParaRPr>
          </a:p>
          <a:p>
            <a:pPr lvl="0" algn="ctr"/>
            <a:r>
              <a:rPr lang="es-ES" sz="2800" b="1" smtClean="0">
                <a:solidFill>
                  <a:srgbClr val="5C5CA8"/>
                </a:solidFill>
              </a:rPr>
              <a:t>ANÁLISIS:</a:t>
            </a:r>
          </a:p>
          <a:p>
            <a:pPr lvl="0" algn="ctr"/>
            <a:r>
              <a:rPr lang="es-ES" sz="2800" b="1" smtClean="0">
                <a:solidFill>
                  <a:srgbClr val="F73113"/>
                </a:solidFill>
              </a:rPr>
              <a:t>50 organizaciones</a:t>
            </a:r>
          </a:p>
          <a:p>
            <a:pPr lvl="0" algn="ctr"/>
            <a:r>
              <a:rPr lang="es-ES" sz="2800" b="1" smtClean="0">
                <a:solidFill>
                  <a:srgbClr val="00944A"/>
                </a:solidFill>
              </a:rPr>
              <a:t>Crecimiento &gt; 50</a:t>
            </a:r>
            <a:r>
              <a:rPr lang="es-ES" sz="2800" b="1">
                <a:solidFill>
                  <a:srgbClr val="00944A"/>
                </a:solidFill>
              </a:rPr>
              <a:t>% por año en ingresos y </a:t>
            </a:r>
            <a:r>
              <a:rPr lang="es-ES" sz="2800" b="1" smtClean="0">
                <a:solidFill>
                  <a:srgbClr val="00944A"/>
                </a:solidFill>
              </a:rPr>
              <a:t>usuarios</a:t>
            </a:r>
          </a:p>
          <a:p>
            <a:pPr lvl="0" algn="ctr"/>
            <a:r>
              <a:rPr lang="es-ES" sz="2800" b="1" smtClean="0">
                <a:solidFill>
                  <a:srgbClr val="FFD608"/>
                </a:solidFill>
              </a:rPr>
              <a:t>5 </a:t>
            </a:r>
            <a:r>
              <a:rPr lang="es-ES" sz="2800" b="1">
                <a:solidFill>
                  <a:srgbClr val="FFD608"/>
                </a:solidFill>
              </a:rPr>
              <a:t>años </a:t>
            </a:r>
            <a:r>
              <a:rPr lang="es-ES" sz="2800" b="1" smtClean="0">
                <a:solidFill>
                  <a:srgbClr val="FFD608"/>
                </a:solidFill>
              </a:rPr>
              <a:t>seguidos</a:t>
            </a:r>
            <a:endParaRPr lang="es-ES" b="1">
              <a:solidFill>
                <a:srgbClr val="FFD608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37997"/>
              </p:ext>
            </p:extLst>
          </p:nvPr>
        </p:nvGraphicFramePr>
        <p:xfrm>
          <a:off x="467544" y="3212976"/>
          <a:ext cx="7721492" cy="32918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02823"/>
                <a:gridCol w="1631449"/>
                <a:gridCol w="1697731"/>
                <a:gridCol w="1650480"/>
                <a:gridCol w="123900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>
                          <a:solidFill>
                            <a:srgbClr val="F73113"/>
                          </a:solidFill>
                          <a:effectLst/>
                        </a:rPr>
                        <a:t>23AndMe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 err="1">
                          <a:solidFill>
                            <a:srgbClr val="00944A"/>
                          </a:solidFill>
                          <a:effectLst/>
                        </a:rPr>
                        <a:t>Crowdgather</a:t>
                      </a:r>
                      <a:endParaRPr lang="es-ES" sz="1800" b="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>
                          <a:solidFill>
                            <a:srgbClr val="FFD608"/>
                          </a:solidFill>
                          <a:effectLst/>
                        </a:rPr>
                        <a:t>Hootsuite</a:t>
                      </a:r>
                      <a:endParaRPr lang="es-ES" sz="1800" b="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>
                          <a:solidFill>
                            <a:srgbClr val="00319B"/>
                          </a:solidFill>
                          <a:effectLst/>
                        </a:rPr>
                        <a:t>Pinterest</a:t>
                      </a:r>
                      <a:endParaRPr lang="es-ES" sz="1800" b="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 err="1">
                          <a:solidFill>
                            <a:srgbClr val="5C5CA8"/>
                          </a:solidFill>
                          <a:effectLst/>
                        </a:rPr>
                        <a:t>Taskrabbit</a:t>
                      </a:r>
                      <a:endParaRPr lang="es-ES" sz="1800" b="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>
                          <a:solidFill>
                            <a:srgbClr val="F73113"/>
                          </a:solidFill>
                          <a:effectLst/>
                        </a:rPr>
                        <a:t>8Coupon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00944A"/>
                          </a:solidFill>
                          <a:effectLst/>
                        </a:rPr>
                        <a:t>Docstoc</a:t>
                      </a:r>
                      <a:endParaRPr lang="es-ES" sz="180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FFD608"/>
                          </a:solidFill>
                          <a:effectLst/>
                        </a:rPr>
                        <a:t>Instagram</a:t>
                      </a:r>
                      <a:endParaRPr lang="es-ES" sz="180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00319B"/>
                          </a:solidFill>
                          <a:effectLst/>
                        </a:rPr>
                        <a:t>Plos One</a:t>
                      </a:r>
                      <a:endParaRPr lang="es-ES" sz="180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5C5CA8"/>
                          </a:solidFill>
                          <a:effectLst/>
                        </a:rPr>
                        <a:t>Ted</a:t>
                      </a:r>
                      <a:endParaRPr lang="es-ES" sz="180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 err="1">
                          <a:solidFill>
                            <a:srgbClr val="F73113"/>
                          </a:solidFill>
                          <a:effectLst/>
                        </a:rPr>
                        <a:t>AirBnB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944A"/>
                          </a:solidFill>
                          <a:effectLst/>
                        </a:rPr>
                        <a:t>Dropbox</a:t>
                      </a:r>
                      <a:endParaRPr lang="es-ES" sz="180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FFD608"/>
                          </a:solidFill>
                          <a:effectLst/>
                        </a:rPr>
                        <a:t>Khan Academy</a:t>
                      </a:r>
                      <a:endParaRPr lang="es-ES" sz="180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319B"/>
                          </a:solidFill>
                          <a:effectLst/>
                        </a:rPr>
                        <a:t>Quirky</a:t>
                      </a:r>
                      <a:endParaRPr lang="es-ES" sz="180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5C5CA8"/>
                          </a:solidFill>
                          <a:effectLst/>
                        </a:rPr>
                        <a:t>Twitter</a:t>
                      </a:r>
                      <a:endParaRPr lang="es-ES" sz="180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>
                          <a:solidFill>
                            <a:srgbClr val="F73113"/>
                          </a:solidFill>
                          <a:effectLst/>
                        </a:rPr>
                        <a:t>Ancestry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00944A"/>
                          </a:solidFill>
                          <a:effectLst/>
                        </a:rPr>
                        <a:t>Ebay</a:t>
                      </a:r>
                      <a:endParaRPr lang="es-ES" sz="180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FFD608"/>
                          </a:solidFill>
                          <a:effectLst/>
                        </a:rPr>
                        <a:t>Kickstarter</a:t>
                      </a:r>
                      <a:endParaRPr lang="es-ES" sz="180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00319B"/>
                          </a:solidFill>
                          <a:effectLst/>
                        </a:rPr>
                        <a:t>ResearchGate</a:t>
                      </a:r>
                      <a:endParaRPr lang="es-ES" sz="180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5C5CA8"/>
                          </a:solidFill>
                          <a:effectLst/>
                        </a:rPr>
                        <a:t>Waze</a:t>
                      </a:r>
                      <a:endParaRPr lang="es-ES" sz="180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>
                          <a:solidFill>
                            <a:srgbClr val="F73113"/>
                          </a:solidFill>
                          <a:effectLst/>
                        </a:rPr>
                        <a:t>Android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00944A"/>
                          </a:solidFill>
                          <a:effectLst/>
                        </a:rPr>
                        <a:t>Elance</a:t>
                      </a:r>
                      <a:endParaRPr lang="es-ES" sz="180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FFD608"/>
                          </a:solidFill>
                          <a:effectLst/>
                        </a:rPr>
                        <a:t>Kiva</a:t>
                      </a:r>
                      <a:endParaRPr lang="es-ES" sz="180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319B"/>
                          </a:solidFill>
                          <a:effectLst/>
                        </a:rPr>
                        <a:t>Salesforce</a:t>
                      </a:r>
                      <a:endParaRPr lang="es-ES" sz="180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5C5CA8"/>
                          </a:solidFill>
                          <a:effectLst/>
                        </a:rPr>
                        <a:t>WeTranfer</a:t>
                      </a:r>
                      <a:endParaRPr lang="es-ES" sz="180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>
                          <a:solidFill>
                            <a:srgbClr val="F73113"/>
                          </a:solidFill>
                          <a:effectLst/>
                        </a:rPr>
                        <a:t>Arduino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944A"/>
                          </a:solidFill>
                          <a:effectLst/>
                        </a:rPr>
                        <a:t>Etsy</a:t>
                      </a:r>
                      <a:endParaRPr lang="es-ES" sz="180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FFD608"/>
                          </a:solidFill>
                          <a:effectLst/>
                        </a:rPr>
                        <a:t>Lendingclub</a:t>
                      </a:r>
                      <a:endParaRPr lang="es-ES" sz="180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00319B"/>
                          </a:solidFill>
                          <a:effectLst/>
                        </a:rPr>
                        <a:t>Shapeways</a:t>
                      </a:r>
                      <a:endParaRPr lang="es-ES" sz="180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5C5CA8"/>
                          </a:solidFill>
                          <a:effectLst/>
                        </a:rPr>
                        <a:t>Whatsapp</a:t>
                      </a:r>
                      <a:endParaRPr lang="es-ES" sz="180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 err="1">
                          <a:solidFill>
                            <a:srgbClr val="F73113"/>
                          </a:solidFill>
                          <a:effectLst/>
                        </a:rPr>
                        <a:t>AthenaHealth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944A"/>
                          </a:solidFill>
                          <a:effectLst/>
                        </a:rPr>
                        <a:t>Evernote</a:t>
                      </a:r>
                      <a:endParaRPr lang="es-ES" sz="180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FFD608"/>
                          </a:solidFill>
                          <a:effectLst/>
                        </a:rPr>
                        <a:t>Linkedin</a:t>
                      </a:r>
                      <a:endParaRPr lang="es-ES" sz="180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00319B"/>
                          </a:solidFill>
                          <a:effectLst/>
                        </a:rPr>
                        <a:t>Shiply</a:t>
                      </a:r>
                      <a:endParaRPr lang="es-ES" sz="180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5C5CA8"/>
                          </a:solidFill>
                          <a:effectLst/>
                        </a:rPr>
                        <a:t>Wikipedia</a:t>
                      </a:r>
                      <a:endParaRPr lang="es-ES" sz="180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 err="1">
                          <a:solidFill>
                            <a:srgbClr val="F73113"/>
                          </a:solidFill>
                          <a:effectLst/>
                        </a:rPr>
                        <a:t>Blablacar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944A"/>
                          </a:solidFill>
                          <a:effectLst/>
                        </a:rPr>
                        <a:t>Facebook</a:t>
                      </a:r>
                      <a:endParaRPr lang="es-ES" sz="180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FFD608"/>
                          </a:solidFill>
                          <a:effectLst/>
                        </a:rPr>
                        <a:t>Meet Up</a:t>
                      </a:r>
                      <a:endParaRPr lang="es-ES" sz="180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00319B"/>
                          </a:solidFill>
                          <a:effectLst/>
                        </a:rPr>
                        <a:t>Shutterfly</a:t>
                      </a:r>
                      <a:endParaRPr lang="es-ES" sz="180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5C5CA8"/>
                          </a:solidFill>
                          <a:effectLst/>
                        </a:rPr>
                        <a:t>Yammer</a:t>
                      </a:r>
                      <a:endParaRPr lang="es-ES" sz="180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>
                          <a:solidFill>
                            <a:srgbClr val="F73113"/>
                          </a:solidFill>
                          <a:effectLst/>
                        </a:rPr>
                        <a:t>Carpooling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944A"/>
                          </a:solidFill>
                          <a:effectLst/>
                        </a:rPr>
                        <a:t>FON</a:t>
                      </a:r>
                      <a:endParaRPr lang="es-ES" sz="180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FFD608"/>
                          </a:solidFill>
                          <a:effectLst/>
                        </a:rPr>
                        <a:t>Netflix</a:t>
                      </a:r>
                      <a:endParaRPr lang="es-ES" sz="180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319B"/>
                          </a:solidFill>
                          <a:effectLst/>
                        </a:rPr>
                        <a:t>Skype</a:t>
                      </a:r>
                      <a:endParaRPr lang="es-ES" sz="180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5C5CA8"/>
                          </a:solidFill>
                          <a:effectLst/>
                        </a:rPr>
                        <a:t>Yelp</a:t>
                      </a:r>
                      <a:endParaRPr lang="es-ES" sz="180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>
                          <a:solidFill>
                            <a:srgbClr val="F73113"/>
                          </a:solidFill>
                          <a:effectLst/>
                        </a:rPr>
                        <a:t>Causes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944A"/>
                          </a:solidFill>
                          <a:effectLst/>
                        </a:rPr>
                        <a:t>FON Quora</a:t>
                      </a:r>
                      <a:endParaRPr lang="es-ES" sz="180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FFD608"/>
                          </a:solidFill>
                          <a:effectLst/>
                        </a:rPr>
                        <a:t>oDesk</a:t>
                      </a:r>
                      <a:endParaRPr lang="es-ES" sz="180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319B"/>
                          </a:solidFill>
                          <a:effectLst/>
                        </a:rPr>
                        <a:t>Stack Overflow</a:t>
                      </a:r>
                      <a:endParaRPr lang="es-ES" sz="180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5C5CA8"/>
                          </a:solidFill>
                          <a:effectLst/>
                        </a:rPr>
                        <a:t>Zipcar</a:t>
                      </a:r>
                      <a:endParaRPr lang="es-ES" sz="180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>
                          <a:solidFill>
                            <a:srgbClr val="F73113"/>
                          </a:solidFill>
                          <a:effectLst/>
                        </a:rPr>
                        <a:t>Couchsurfing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944A"/>
                          </a:solidFill>
                          <a:effectLst/>
                        </a:rPr>
                        <a:t>Foursquare</a:t>
                      </a:r>
                      <a:endParaRPr lang="es-ES" sz="180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FFD608"/>
                          </a:solidFill>
                          <a:effectLst/>
                        </a:rPr>
                        <a:t>Outbrain</a:t>
                      </a:r>
                      <a:endParaRPr lang="es-ES" sz="180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00319B"/>
                          </a:solidFill>
                          <a:effectLst/>
                        </a:rPr>
                        <a:t>Sparkfun</a:t>
                      </a:r>
                      <a:endParaRPr lang="es-ES" sz="180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5C5CA8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b="0" err="1">
                          <a:solidFill>
                            <a:srgbClr val="F73113"/>
                          </a:solidFill>
                          <a:effectLst/>
                        </a:rPr>
                        <a:t>Crowdflower</a:t>
                      </a:r>
                      <a:endParaRPr lang="es-ES" sz="1800" b="0">
                        <a:solidFill>
                          <a:srgbClr val="F73113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944A"/>
                          </a:solidFill>
                          <a:effectLst/>
                        </a:rPr>
                        <a:t>Global Giving</a:t>
                      </a:r>
                      <a:endParaRPr lang="es-ES" sz="1800">
                        <a:solidFill>
                          <a:srgbClr val="00944A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 err="1">
                          <a:solidFill>
                            <a:srgbClr val="FFD608"/>
                          </a:solidFill>
                          <a:effectLst/>
                        </a:rPr>
                        <a:t>Patientslikeme</a:t>
                      </a:r>
                      <a:endParaRPr lang="es-ES" sz="1800">
                        <a:solidFill>
                          <a:srgbClr val="FFD60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00319B"/>
                          </a:solidFill>
                          <a:effectLst/>
                        </a:rPr>
                        <a:t>Spotify</a:t>
                      </a:r>
                      <a:endParaRPr lang="es-ES" sz="1800">
                        <a:solidFill>
                          <a:srgbClr val="00319B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en-US" sz="1800">
                          <a:solidFill>
                            <a:srgbClr val="5C5CA8"/>
                          </a:solidFill>
                          <a:effectLst/>
                        </a:rPr>
                        <a:t> </a:t>
                      </a:r>
                      <a:endParaRPr lang="es-ES" sz="1800">
                        <a:solidFill>
                          <a:srgbClr val="5C5CA8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58546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46060" y="1700808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5C5CA8"/>
                </a:solidFill>
              </a:rPr>
              <a:t>INTERNET:</a:t>
            </a:r>
          </a:p>
          <a:p>
            <a:pPr algn="ctr"/>
            <a:r>
              <a:rPr lang="es-ES" sz="2800" b="1">
                <a:solidFill>
                  <a:srgbClr val="F73113"/>
                </a:solidFill>
              </a:rPr>
              <a:t>Ventajas de la organización en </a:t>
            </a:r>
            <a:r>
              <a:rPr lang="es-ES" sz="2800" b="1" smtClean="0">
                <a:solidFill>
                  <a:srgbClr val="F73113"/>
                </a:solidFill>
              </a:rPr>
              <a:t>red</a:t>
            </a:r>
          </a:p>
          <a:p>
            <a:pPr algn="ctr"/>
            <a:r>
              <a:rPr lang="es-ES" sz="2800" b="1">
                <a:solidFill>
                  <a:srgbClr val="00944A"/>
                </a:solidFill>
              </a:rPr>
              <a:t>P</a:t>
            </a:r>
            <a:r>
              <a:rPr lang="es-ES" sz="2800" b="1" smtClean="0">
                <a:solidFill>
                  <a:srgbClr val="00944A"/>
                </a:solidFill>
              </a:rPr>
              <a:t>osibilidad </a:t>
            </a:r>
            <a:r>
              <a:rPr lang="es-ES" sz="2800" b="1">
                <a:solidFill>
                  <a:srgbClr val="00944A"/>
                </a:solidFill>
              </a:rPr>
              <a:t>de combinar capacidades distribuidas para generar mercados o crear recursos compartidos</a:t>
            </a:r>
          </a:p>
          <a:p>
            <a:pPr algn="ctr"/>
            <a:endParaRPr lang="es-ES"/>
          </a:p>
          <a:p>
            <a:pPr algn="ctr"/>
            <a:r>
              <a:rPr lang="es-ES" sz="2800" b="1" smtClean="0">
                <a:solidFill>
                  <a:srgbClr val="FFD608"/>
                </a:solidFill>
              </a:rPr>
              <a:t>HERRAMIENTAS DE </a:t>
            </a:r>
            <a:r>
              <a:rPr lang="es-ES" sz="2800" b="1">
                <a:solidFill>
                  <a:srgbClr val="FFD608"/>
                </a:solidFill>
              </a:rPr>
              <a:t>COLABORACIÓN </a:t>
            </a:r>
            <a:r>
              <a:rPr lang="es-ES" sz="2800" b="1" smtClean="0">
                <a:solidFill>
                  <a:srgbClr val="FFD608"/>
                </a:solidFill>
              </a:rPr>
              <a:t>MASIVA</a:t>
            </a:r>
          </a:p>
          <a:p>
            <a:pPr algn="ctr"/>
            <a:r>
              <a:rPr lang="es-ES" sz="2800" b="1" smtClean="0">
                <a:solidFill>
                  <a:srgbClr val="FFD608"/>
                </a:solidFill>
              </a:rPr>
              <a:t>ERGO:</a:t>
            </a:r>
          </a:p>
          <a:p>
            <a:pPr algn="ctr"/>
            <a:r>
              <a:rPr lang="es-ES" sz="2800" b="1" smtClean="0">
                <a:solidFill>
                  <a:srgbClr val="00319B"/>
                </a:solidFill>
              </a:rPr>
              <a:t>DE LAS ORGANIZACIONES ESTUDIADAS LAS PLATAFORMAS CRECEN MÁS RÁPIDO QUE LOS SERVICIOS</a:t>
            </a:r>
          </a:p>
        </p:txBody>
      </p:sp>
    </p:spTree>
    <p:extLst>
      <p:ext uri="{BB962C8B-B14F-4D97-AF65-F5344CB8AC3E}">
        <p14:creationId xmlns:p14="http://schemas.microsoft.com/office/powerpoint/2010/main" val="402480627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73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1412776"/>
            <a:ext cx="82809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>
              <a:solidFill>
                <a:srgbClr val="00319B"/>
              </a:solidFill>
            </a:endParaRPr>
          </a:p>
          <a:p>
            <a:pPr algn="ctr"/>
            <a:r>
              <a:rPr lang="es-ES" sz="6600" b="1">
                <a:solidFill>
                  <a:schemeClr val="bg1"/>
                </a:solidFill>
              </a:rPr>
              <a:t>5 PALANCAS DEL CRECIMIENTO EXPONENCIAL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5939310"/>
            <a:ext cx="9144000" cy="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967325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3" y="2420888"/>
            <a:ext cx="3394219" cy="33569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197614" y="692696"/>
            <a:ext cx="4824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smtClean="0">
                <a:solidFill>
                  <a:srgbClr val="A3BA4E"/>
                </a:solidFill>
              </a:rPr>
              <a:t>1 </a:t>
            </a:r>
            <a:r>
              <a:rPr lang="es-ES" b="1">
                <a:solidFill>
                  <a:srgbClr val="A3BA4E"/>
                </a:solidFill>
              </a:rPr>
              <a:t>Conectar: </a:t>
            </a:r>
            <a:r>
              <a:rPr lang="es-ES"/>
              <a:t>cuánto mayor sea el número de </a:t>
            </a:r>
            <a:r>
              <a:rPr lang="es-ES" smtClean="0"/>
              <a:t>nodos (personas</a:t>
            </a:r>
            <a:r>
              <a:rPr lang="es-ES"/>
              <a:t>, </a:t>
            </a:r>
            <a:r>
              <a:rPr lang="es-ES" smtClean="0"/>
              <a:t>situaciones, </a:t>
            </a:r>
            <a:r>
              <a:rPr lang="es-ES"/>
              <a:t>cosas,...) con las que esté </a:t>
            </a:r>
            <a:r>
              <a:rPr lang="es-ES" smtClean="0"/>
              <a:t>conectada una </a:t>
            </a:r>
            <a:r>
              <a:rPr lang="es-ES"/>
              <a:t>organización mayor es su potencial </a:t>
            </a:r>
            <a:r>
              <a:rPr lang="es-ES" smtClean="0"/>
              <a:t>de crecimiento</a:t>
            </a:r>
            <a:r>
              <a:rPr lang="es-ES"/>
              <a:t>.</a:t>
            </a:r>
          </a:p>
          <a:p>
            <a:pPr algn="just"/>
            <a:r>
              <a:rPr lang="es-ES" b="1" smtClean="0">
                <a:solidFill>
                  <a:srgbClr val="23A3A6"/>
                </a:solidFill>
              </a:rPr>
              <a:t>2 </a:t>
            </a:r>
            <a:r>
              <a:rPr lang="es-ES" b="1">
                <a:solidFill>
                  <a:srgbClr val="23A3A6"/>
                </a:solidFill>
              </a:rPr>
              <a:t>Agregar: </a:t>
            </a:r>
            <a:r>
              <a:rPr lang="es-ES"/>
              <a:t>cuánto menor sea el esfuerzo que </a:t>
            </a:r>
            <a:r>
              <a:rPr lang="es-ES" smtClean="0"/>
              <a:t>tenga que </a:t>
            </a:r>
            <a:r>
              <a:rPr lang="es-ES"/>
              <a:t>realizar una organización para aumentar </a:t>
            </a:r>
            <a:r>
              <a:rPr lang="es-ES" smtClean="0"/>
              <a:t>su oferta </a:t>
            </a:r>
            <a:r>
              <a:rPr lang="es-ES"/>
              <a:t>disponible mayor es su potencial de crecimiento.</a:t>
            </a:r>
          </a:p>
          <a:p>
            <a:pPr algn="just"/>
            <a:r>
              <a:rPr lang="es-ES" b="1" smtClean="0">
                <a:solidFill>
                  <a:srgbClr val="2CB9A8"/>
                </a:solidFill>
              </a:rPr>
              <a:t>3 </a:t>
            </a:r>
            <a:r>
              <a:rPr lang="es-ES" b="1">
                <a:solidFill>
                  <a:srgbClr val="2CB9A8"/>
                </a:solidFill>
              </a:rPr>
              <a:t>Empoderar: </a:t>
            </a:r>
            <a:r>
              <a:rPr lang="es-ES"/>
              <a:t>cuántas más capacidades de </a:t>
            </a:r>
            <a:r>
              <a:rPr lang="es-ES" smtClean="0"/>
              <a:t>sus usuarios </a:t>
            </a:r>
            <a:r>
              <a:rPr lang="es-ES"/>
              <a:t>integra la organización en sus procesos</a:t>
            </a:r>
          </a:p>
          <a:p>
            <a:pPr algn="just"/>
            <a:r>
              <a:rPr lang="es-ES"/>
              <a:t>de negocio mayor es su potencial de crecimiento.</a:t>
            </a:r>
          </a:p>
          <a:p>
            <a:pPr algn="just"/>
            <a:r>
              <a:rPr lang="es-ES" b="1" smtClean="0">
                <a:solidFill>
                  <a:srgbClr val="0B725D"/>
                </a:solidFill>
              </a:rPr>
              <a:t>4 </a:t>
            </a:r>
            <a:r>
              <a:rPr lang="es-ES" b="1">
                <a:solidFill>
                  <a:srgbClr val="0B725D"/>
                </a:solidFill>
              </a:rPr>
              <a:t>Instrumentar: </a:t>
            </a:r>
            <a:r>
              <a:rPr lang="es-ES"/>
              <a:t>cuántos más creadores de valor </a:t>
            </a:r>
            <a:r>
              <a:rPr lang="es-ES" smtClean="0"/>
              <a:t>generen su </a:t>
            </a:r>
            <a:r>
              <a:rPr lang="es-ES"/>
              <a:t>propia sostenibilidad utilizando las </a:t>
            </a:r>
            <a:r>
              <a:rPr lang="es-ES" smtClean="0"/>
              <a:t>herramientas provistas </a:t>
            </a:r>
            <a:r>
              <a:rPr lang="es-ES"/>
              <a:t>por la organización mayor es </a:t>
            </a:r>
            <a:r>
              <a:rPr lang="es-ES" smtClean="0"/>
              <a:t>su potencial </a:t>
            </a:r>
            <a:r>
              <a:rPr lang="es-ES"/>
              <a:t>de crecimiento.</a:t>
            </a:r>
          </a:p>
          <a:p>
            <a:pPr algn="just"/>
            <a:r>
              <a:rPr lang="es-ES" b="1" smtClean="0">
                <a:solidFill>
                  <a:srgbClr val="67C56D"/>
                </a:solidFill>
              </a:rPr>
              <a:t>5 </a:t>
            </a:r>
            <a:r>
              <a:rPr lang="es-ES" b="1">
                <a:solidFill>
                  <a:srgbClr val="67C56D"/>
                </a:solidFill>
              </a:rPr>
              <a:t>Compartir: </a:t>
            </a:r>
            <a:r>
              <a:rPr lang="es-ES"/>
              <a:t>cuánto mayor sea la comunidad que</a:t>
            </a:r>
          </a:p>
          <a:p>
            <a:pPr algn="just"/>
            <a:r>
              <a:rPr lang="es-ES"/>
              <a:t>considere como propios los recursos compartidos</a:t>
            </a:r>
          </a:p>
          <a:p>
            <a:pPr algn="just"/>
            <a:r>
              <a:rPr lang="es-ES"/>
              <a:t>por la organización mayor es su potencial de </a:t>
            </a:r>
            <a:r>
              <a:rPr lang="es-ES" smtClean="0"/>
              <a:t>crecimiento</a:t>
            </a: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1500" y="764704"/>
            <a:ext cx="4140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mtClean="0">
                <a:solidFill>
                  <a:srgbClr val="FF0000"/>
                </a:solidFill>
              </a:rPr>
              <a:t>5 DIMENSIONES CLAVE DE LAS  ORGANIZACIONES QUE HAN CRECIDO DE FORMA EXPONENCIAL</a:t>
            </a:r>
          </a:p>
          <a:p>
            <a:endParaRPr lang="es-ES"/>
          </a:p>
          <a:p>
            <a:r>
              <a:rPr lang="es-ES" b="1" smtClean="0">
                <a:solidFill>
                  <a:srgbClr val="5C5CA8"/>
                </a:solidFill>
              </a:rPr>
              <a:t>5 LEYES DEL CRECIMIENTO EXPONENCIAL:</a:t>
            </a:r>
            <a:endParaRPr lang="es-ES" b="1">
              <a:solidFill>
                <a:srgbClr val="5C5CA8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602128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mtClean="0">
                <a:solidFill>
                  <a:srgbClr val="5C5CA8"/>
                </a:solidFill>
              </a:rPr>
              <a:t>PALANCAS CAPACES DE ACELERAR EL CREMIENTO CUYA GRADACIÓN PERMITE PARAMETRIZAR Y DESCRIBIR LOS MODELOS DE NEGOCIO OBSERVADOS</a:t>
            </a:r>
            <a:endParaRPr lang="es-ES" b="1">
              <a:solidFill>
                <a:srgbClr val="5C5C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2060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96" y="4594051"/>
            <a:ext cx="1250000" cy="1250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92" y="3850076"/>
            <a:ext cx="1562944" cy="603948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66" y="1534145"/>
            <a:ext cx="2083856" cy="381618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91183" y="76470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A3BA4E"/>
                </a:solidFill>
              </a:rPr>
              <a:t>Conectar:</a:t>
            </a:r>
          </a:p>
          <a:p>
            <a:r>
              <a:rPr lang="es-ES" sz="2000" b="1"/>
              <a:t>Apalancarse en las redes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47886" y="1674662"/>
            <a:ext cx="61206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/>
              <a:t>Cuantas más nodos (personas, situaciones o </a:t>
            </a:r>
            <a:r>
              <a:rPr lang="es-ES" i="1" smtClean="0"/>
              <a:t>cosas) conecten </a:t>
            </a:r>
            <a:r>
              <a:rPr lang="es-ES" i="1"/>
              <a:t>las redes para las que se han diseñado </a:t>
            </a:r>
            <a:r>
              <a:rPr lang="es-ES" i="1" smtClean="0"/>
              <a:t>los procesos </a:t>
            </a:r>
            <a:r>
              <a:rPr lang="es-ES" i="1"/>
              <a:t>de la organización, mayor es su potencial </a:t>
            </a:r>
            <a:r>
              <a:rPr lang="es-ES" i="1" smtClean="0"/>
              <a:t>de crecimiento</a:t>
            </a:r>
            <a:r>
              <a:rPr lang="es-ES" i="1"/>
              <a:t>.</a:t>
            </a:r>
          </a:p>
          <a:p>
            <a:pPr>
              <a:spcBef>
                <a:spcPts val="600"/>
              </a:spcBef>
            </a:pPr>
            <a:r>
              <a:rPr lang="es-ES" smtClean="0">
                <a:solidFill>
                  <a:srgbClr val="F73113"/>
                </a:solidFill>
              </a:rPr>
              <a:t>¿</a:t>
            </a:r>
            <a:r>
              <a:rPr lang="es-ES">
                <a:solidFill>
                  <a:srgbClr val="F73113"/>
                </a:solidFill>
              </a:rPr>
              <a:t>Qué </a:t>
            </a:r>
            <a:r>
              <a:rPr lang="es-ES" smtClean="0">
                <a:solidFill>
                  <a:srgbClr val="F73113"/>
                </a:solidFill>
              </a:rPr>
              <a:t>conecta/puede conectar nuestra organización</a:t>
            </a:r>
            <a:r>
              <a:rPr lang="es-ES">
                <a:solidFill>
                  <a:srgbClr val="F73113"/>
                </a:solidFill>
              </a:rPr>
              <a:t>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1560" y="3050085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A3BA4E"/>
                </a:solidFill>
              </a:rPr>
              <a:t>Conectar 1: </a:t>
            </a:r>
            <a:r>
              <a:rPr lang="es-ES" b="1">
                <a:solidFill>
                  <a:srgbClr val="A3BA4E"/>
                </a:solidFill>
              </a:rPr>
              <a:t>de la web a la red social</a:t>
            </a:r>
          </a:p>
          <a:p>
            <a:pPr lvl="1"/>
            <a:r>
              <a:rPr lang="es-ES" err="1" smtClean="0"/>
              <a:t>Spotify</a:t>
            </a:r>
            <a:r>
              <a:rPr lang="es-ES"/>
              <a:t> </a:t>
            </a:r>
            <a:r>
              <a:rPr lang="es-ES" smtClean="0">
                <a:sym typeface="Wingdings" panose="05000000000000000000" pitchFamily="2" charset="2"/>
              </a:rPr>
              <a:t>Facebook</a:t>
            </a: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26840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>
                <a:solidFill>
                  <a:srgbClr val="A3BA4E"/>
                </a:solidFill>
              </a:rPr>
              <a:t>Conectar 2: </a:t>
            </a:r>
            <a:r>
              <a:rPr lang="es-ES" b="1">
                <a:solidFill>
                  <a:srgbClr val="A3BA4E"/>
                </a:solidFill>
              </a:rPr>
              <a:t>reinventarse desde el móvil.</a:t>
            </a:r>
          </a:p>
          <a:p>
            <a:pPr lvl="1"/>
            <a:r>
              <a:rPr lang="es-ES" smtClean="0"/>
              <a:t>Match.com </a:t>
            </a:r>
            <a:r>
              <a:rPr lang="es-ES" smtClean="0">
                <a:sym typeface="Wingdings" panose="05000000000000000000" pitchFamily="2" charset="2"/>
              </a:rPr>
              <a:t>Tinder</a:t>
            </a: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11560" y="4581128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A3BA4E"/>
                </a:solidFill>
              </a:rPr>
              <a:t>Conectar 3: </a:t>
            </a:r>
            <a:r>
              <a:rPr lang="es-ES" b="1">
                <a:solidFill>
                  <a:srgbClr val="A3BA4E"/>
                </a:solidFill>
              </a:rPr>
              <a:t>las cosas en red</a:t>
            </a:r>
          </a:p>
          <a:p>
            <a:pPr lvl="1"/>
            <a:r>
              <a:rPr lang="es-ES" err="1" smtClean="0"/>
              <a:t>Nestlabs</a:t>
            </a:r>
          </a:p>
          <a:p>
            <a:pPr lvl="1"/>
            <a:r>
              <a:rPr lang="es-ES" smtClean="0">
                <a:sym typeface="Wingdings" panose="05000000000000000000" pitchFamily="2" charset="2"/>
              </a:rPr>
              <a:t>IOT</a:t>
            </a: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18841" y="5805264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>
                <a:solidFill>
                  <a:srgbClr val="A3BA4E"/>
                </a:solidFill>
              </a:rPr>
              <a:t>Reflexión: </a:t>
            </a:r>
            <a:r>
              <a:rPr lang="es-ES" sz="2300" b="1">
                <a:solidFill>
                  <a:srgbClr val="A3BA4E"/>
                </a:solidFill>
              </a:rPr>
              <a:t>cuando las posibilidades se expanden todo empieza </a:t>
            </a:r>
            <a:r>
              <a:rPr lang="es-ES" sz="2300" b="1" smtClean="0">
                <a:solidFill>
                  <a:srgbClr val="A3BA4E"/>
                </a:solidFill>
              </a:rPr>
              <a:t>de nuevo</a:t>
            </a:r>
          </a:p>
          <a:p>
            <a:r>
              <a:rPr lang="es-ES" sz="2300" b="1">
                <a:solidFill>
                  <a:srgbClr val="92D050"/>
                </a:solidFill>
              </a:rPr>
              <a:t>	 </a:t>
            </a:r>
            <a:r>
              <a:rPr lang="es-ES" sz="2300" b="1" smtClean="0">
                <a:solidFill>
                  <a:srgbClr val="92D050"/>
                </a:solidFill>
              </a:rPr>
              <a:t>    </a:t>
            </a:r>
            <a:r>
              <a:rPr lang="es-ES" sz="2300" b="1" smtClean="0">
                <a:solidFill>
                  <a:srgbClr val="A3BA4E"/>
                </a:solidFill>
              </a:rPr>
              <a:t>REINVENTARSE CADA VEZ</a:t>
            </a:r>
            <a:endParaRPr lang="es-ES" sz="2300" b="1">
              <a:solidFill>
                <a:srgbClr val="A3BA4E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83963"/>
            <a:ext cx="1187624" cy="623503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34" y="4826098"/>
            <a:ext cx="1591454" cy="6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57011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79" y="2948245"/>
            <a:ext cx="2036930" cy="1163960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91183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>
                <a:solidFill>
                  <a:srgbClr val="23A3A6"/>
                </a:solidFill>
              </a:rPr>
              <a:t>Agregar:</a:t>
            </a:r>
          </a:p>
          <a:p>
            <a:r>
              <a:rPr lang="es-ES" sz="2000" b="1"/>
              <a:t>Apalancarse en activos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3528" y="1674662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/>
              <a:t>Cuanto menos esfuerzo interno realice una </a:t>
            </a:r>
            <a:r>
              <a:rPr lang="es-ES" i="1" smtClean="0"/>
              <a:t>organización para </a:t>
            </a:r>
            <a:r>
              <a:rPr lang="es-ES" i="1"/>
              <a:t>ampliar su oferta disponible, mayor es </a:t>
            </a:r>
            <a:r>
              <a:rPr lang="es-ES" i="1" smtClean="0"/>
              <a:t>su potencial </a:t>
            </a:r>
            <a:r>
              <a:rPr lang="es-ES" i="1"/>
              <a:t>de </a:t>
            </a:r>
            <a:r>
              <a:rPr lang="es-ES" i="1" smtClean="0"/>
              <a:t>crecimiento</a:t>
            </a:r>
            <a:r>
              <a:rPr lang="es-ES" i="1"/>
              <a:t>.</a:t>
            </a:r>
          </a:p>
          <a:p>
            <a:endParaRPr lang="es-ES" smtClean="0">
              <a:solidFill>
                <a:srgbClr val="F73113"/>
              </a:solidFill>
            </a:endParaRPr>
          </a:p>
          <a:p>
            <a:r>
              <a:rPr lang="es-ES" smtClean="0">
                <a:solidFill>
                  <a:srgbClr val="F73113"/>
                </a:solidFill>
              </a:rPr>
              <a:t>¿</a:t>
            </a:r>
            <a:r>
              <a:rPr lang="es-ES">
                <a:solidFill>
                  <a:srgbClr val="F73113"/>
                </a:solidFill>
              </a:rPr>
              <a:t>Cómo añade unidades de valor y </a:t>
            </a:r>
            <a:r>
              <a:rPr lang="es-ES" smtClean="0">
                <a:solidFill>
                  <a:srgbClr val="F73113"/>
                </a:solidFill>
              </a:rPr>
              <a:t>construye su </a:t>
            </a:r>
            <a:r>
              <a:rPr lang="es-ES">
                <a:solidFill>
                  <a:srgbClr val="F73113"/>
                </a:solidFill>
              </a:rPr>
              <a:t>oferta?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1560" y="3050085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23A3A6"/>
                </a:solidFill>
              </a:rPr>
              <a:t>Agregar 1: </a:t>
            </a:r>
            <a:r>
              <a:rPr lang="es-ES" b="1">
                <a:solidFill>
                  <a:srgbClr val="23A3A6"/>
                </a:solidFill>
              </a:rPr>
              <a:t>inventario </a:t>
            </a:r>
            <a:r>
              <a:rPr lang="es-ES" b="1" smtClean="0">
                <a:solidFill>
                  <a:srgbClr val="23A3A6"/>
                </a:solidFill>
              </a:rPr>
              <a:t>centralizado</a:t>
            </a:r>
          </a:p>
          <a:p>
            <a:r>
              <a:rPr lang="es-ES" smtClean="0"/>
              <a:t>Free2Move, Goto Carsharing</a:t>
            </a: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26840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>
                <a:solidFill>
                  <a:srgbClr val="23A3A6"/>
                </a:solidFill>
              </a:rPr>
              <a:t>Agregar 2: </a:t>
            </a:r>
            <a:r>
              <a:rPr lang="es-ES" b="1">
                <a:solidFill>
                  <a:srgbClr val="23A3A6"/>
                </a:solidFill>
              </a:rPr>
              <a:t>inventario </a:t>
            </a:r>
            <a:r>
              <a:rPr lang="es-ES" b="1" smtClean="0">
                <a:solidFill>
                  <a:srgbClr val="23A3A6"/>
                </a:solidFill>
              </a:rPr>
              <a:t>distribuido</a:t>
            </a:r>
          </a:p>
          <a:p>
            <a:r>
              <a:rPr lang="es-ES" err="1" smtClean="0"/>
              <a:t>Etsy, Vinted, Wallapop…</a:t>
            </a: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11560" y="458112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23A3A6"/>
                </a:solidFill>
              </a:rPr>
              <a:t>Agregar 3: </a:t>
            </a:r>
            <a:r>
              <a:rPr lang="es-ES" b="1">
                <a:solidFill>
                  <a:srgbClr val="23A3A6"/>
                </a:solidFill>
              </a:rPr>
              <a:t>integrando los </a:t>
            </a:r>
            <a:r>
              <a:rPr lang="es-ES" b="1" smtClean="0">
                <a:solidFill>
                  <a:srgbClr val="23A3A6"/>
                </a:solidFill>
              </a:rPr>
              <a:t>recursos abiertos</a:t>
            </a:r>
          </a:p>
          <a:p>
            <a:r>
              <a:rPr lang="es-ES" err="1" smtClean="0"/>
              <a:t>Github…</a:t>
            </a: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18841" y="5589240"/>
            <a:ext cx="884564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>
                <a:solidFill>
                  <a:srgbClr val="23A3A6"/>
                </a:solidFill>
              </a:rPr>
              <a:t>Reflexión: </a:t>
            </a:r>
            <a:r>
              <a:rPr lang="es-ES" sz="2300" b="1">
                <a:solidFill>
                  <a:srgbClr val="23A3A6"/>
                </a:solidFill>
              </a:rPr>
              <a:t>El valor de agregar lo </a:t>
            </a:r>
            <a:r>
              <a:rPr lang="es-ES" sz="2300" b="1" smtClean="0">
                <a:solidFill>
                  <a:srgbClr val="23A3A6"/>
                </a:solidFill>
              </a:rPr>
              <a:t>disponible.</a:t>
            </a:r>
          </a:p>
          <a:p>
            <a:r>
              <a:rPr lang="es-ES" sz="2300" b="1" smtClean="0">
                <a:solidFill>
                  <a:srgbClr val="23A3A6"/>
                </a:solidFill>
              </a:rPr>
              <a:t>Tejer </a:t>
            </a:r>
            <a:r>
              <a:rPr lang="es-ES" sz="2300" b="1">
                <a:solidFill>
                  <a:srgbClr val="23A3A6"/>
                </a:solidFill>
              </a:rPr>
              <a:t>una red </a:t>
            </a:r>
            <a:r>
              <a:rPr lang="es-ES" sz="2300" b="1" smtClean="0">
                <a:solidFill>
                  <a:srgbClr val="23A3A6"/>
                </a:solidFill>
              </a:rPr>
              <a:t>entre los </a:t>
            </a:r>
            <a:r>
              <a:rPr lang="es-ES" sz="2300" b="1">
                <a:solidFill>
                  <a:srgbClr val="23A3A6"/>
                </a:solidFill>
              </a:rPr>
              <a:t>activos disponibles conectados y conocer sus </a:t>
            </a:r>
            <a:r>
              <a:rPr lang="es-ES" sz="2300" b="1" smtClean="0">
                <a:solidFill>
                  <a:srgbClr val="23A3A6"/>
                </a:solidFill>
              </a:rPr>
              <a:t>condiciones de </a:t>
            </a:r>
            <a:r>
              <a:rPr lang="es-ES" sz="2300" b="1">
                <a:solidFill>
                  <a:srgbClr val="23A3A6"/>
                </a:solidFill>
              </a:rPr>
              <a:t>disponibilidad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66" y="1340768"/>
            <a:ext cx="2013041" cy="400956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29" y="3765219"/>
            <a:ext cx="1773230" cy="101129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81128"/>
            <a:ext cx="151216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0272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18" y="2852936"/>
            <a:ext cx="2552160" cy="1339884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91183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smtClean="0">
                <a:solidFill>
                  <a:srgbClr val="2CB9A8"/>
                </a:solidFill>
              </a:rPr>
              <a:t>Empoderar:</a:t>
            </a:r>
            <a:endParaRPr lang="es-ES" sz="2800" b="1">
              <a:solidFill>
                <a:srgbClr val="2CB9A8"/>
              </a:solidFill>
            </a:endParaRPr>
          </a:p>
          <a:p>
            <a:r>
              <a:rPr lang="es-ES" sz="2000" b="1"/>
              <a:t>Apalancarse en </a:t>
            </a:r>
            <a:r>
              <a:rPr lang="es-ES" sz="2000" b="1" smtClean="0"/>
              <a:t>los usuarios</a:t>
            </a:r>
            <a:endParaRPr lang="es-ES" sz="2000" b="1"/>
          </a:p>
        </p:txBody>
      </p:sp>
      <p:sp>
        <p:nvSpPr>
          <p:cNvPr id="9" name="8 Rectángulo"/>
          <p:cNvSpPr/>
          <p:nvPr/>
        </p:nvSpPr>
        <p:spPr>
          <a:xfrm>
            <a:off x="323528" y="1674662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/>
              <a:t>Cuantas más capacidades de sus usuarios aproveche</a:t>
            </a:r>
          </a:p>
          <a:p>
            <a:r>
              <a:rPr lang="es-ES" i="1"/>
              <a:t>la organización, mayor es su potencial de crecimiento</a:t>
            </a:r>
            <a:r>
              <a:rPr lang="es-ES" i="1" smtClean="0"/>
              <a:t>.</a:t>
            </a:r>
          </a:p>
          <a:p>
            <a:endParaRPr lang="es-ES" smtClean="0">
              <a:solidFill>
                <a:srgbClr val="F73113"/>
              </a:solidFill>
            </a:endParaRPr>
          </a:p>
          <a:p>
            <a:r>
              <a:rPr lang="es-ES">
                <a:solidFill>
                  <a:srgbClr val="F73113"/>
                </a:solidFill>
              </a:rPr>
              <a:t>¿Cuántas capacidades de sus usuarios </a:t>
            </a:r>
            <a:r>
              <a:rPr lang="es-ES" smtClean="0">
                <a:solidFill>
                  <a:srgbClr val="F73113"/>
                </a:solidFill>
              </a:rPr>
              <a:t>integra en </a:t>
            </a:r>
            <a:r>
              <a:rPr lang="es-ES">
                <a:solidFill>
                  <a:srgbClr val="F73113"/>
                </a:solidFill>
              </a:rPr>
              <a:t>el proceso?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1560" y="3050085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2CB9A8"/>
                </a:solidFill>
              </a:rPr>
              <a:t>Empoderar 1: </a:t>
            </a:r>
            <a:r>
              <a:rPr lang="es-ES" b="1">
                <a:solidFill>
                  <a:srgbClr val="2CB9A8"/>
                </a:solidFill>
              </a:rPr>
              <a:t>el usuario solo </a:t>
            </a:r>
            <a:r>
              <a:rPr lang="es-ES" b="1" smtClean="0">
                <a:solidFill>
                  <a:srgbClr val="2CB9A8"/>
                </a:solidFill>
              </a:rPr>
              <a:t>consume</a:t>
            </a:r>
          </a:p>
          <a:p>
            <a:r>
              <a:rPr lang="es-ES" err="1" smtClean="0"/>
              <a:t>Netflix</a:t>
            </a: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26840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>
                <a:solidFill>
                  <a:srgbClr val="2CB9A8"/>
                </a:solidFill>
              </a:rPr>
              <a:t>Empoderar 2</a:t>
            </a:r>
            <a:r>
              <a:rPr lang="es-ES" b="1">
                <a:solidFill>
                  <a:srgbClr val="2CB9A8"/>
                </a:solidFill>
              </a:rPr>
              <a:t>: usuario y productor</a:t>
            </a:r>
          </a:p>
          <a:p>
            <a:r>
              <a:rPr lang="es-ES" smtClean="0"/>
              <a:t>Fon</a:t>
            </a: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11560" y="458112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2CB9A8"/>
                </a:solidFill>
              </a:rPr>
              <a:t>Empoderar 3: </a:t>
            </a:r>
            <a:r>
              <a:rPr lang="es-ES" b="1">
                <a:solidFill>
                  <a:srgbClr val="2CB9A8"/>
                </a:solidFill>
              </a:rPr>
              <a:t>múltiples roles</a:t>
            </a:r>
          </a:p>
          <a:p>
            <a:r>
              <a:rPr lang="es-ES" err="1" smtClean="0"/>
              <a:t>Linkedin</a:t>
            </a: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62719" y="5812378"/>
            <a:ext cx="88456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>
                <a:solidFill>
                  <a:srgbClr val="2CB9A8"/>
                </a:solidFill>
              </a:rPr>
              <a:t>Reflexión: </a:t>
            </a:r>
            <a:r>
              <a:rPr lang="es-ES" sz="2300" b="1">
                <a:solidFill>
                  <a:srgbClr val="2CB9A8"/>
                </a:solidFill>
              </a:rPr>
              <a:t>la irresistible emergencia del </a:t>
            </a:r>
            <a:r>
              <a:rPr lang="es-ES" sz="2300" b="1" smtClean="0">
                <a:solidFill>
                  <a:srgbClr val="2CB9A8"/>
                </a:solidFill>
              </a:rPr>
              <a:t>ciudadano productor.</a:t>
            </a:r>
          </a:p>
          <a:p>
            <a:r>
              <a:rPr lang="es-ES" sz="2300" b="1" smtClean="0">
                <a:solidFill>
                  <a:srgbClr val="2CB9A8"/>
                </a:solidFill>
              </a:rPr>
              <a:t>Métodos e incentivos </a:t>
            </a:r>
            <a:r>
              <a:rPr lang="es-ES" sz="2300" b="1">
                <a:solidFill>
                  <a:srgbClr val="2CB9A8"/>
                </a:solidFill>
              </a:rPr>
              <a:t>para la participación y la </a:t>
            </a:r>
            <a:r>
              <a:rPr lang="es-ES" sz="2300" b="1" smtClean="0">
                <a:solidFill>
                  <a:srgbClr val="2CB9A8"/>
                </a:solidFill>
              </a:rPr>
              <a:t>interacción.</a:t>
            </a:r>
            <a:endParaRPr lang="es-ES" sz="2300" b="1">
              <a:solidFill>
                <a:srgbClr val="2CB9A8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66" y="1484784"/>
            <a:ext cx="2442120" cy="386554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0" y="3483737"/>
            <a:ext cx="1816592" cy="109739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04293"/>
            <a:ext cx="3284240" cy="7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3913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91183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smtClean="0">
                <a:solidFill>
                  <a:srgbClr val="0B725D"/>
                </a:solidFill>
              </a:rPr>
              <a:t>Instrumentar:</a:t>
            </a:r>
            <a:endParaRPr lang="es-ES" sz="2800" b="1">
              <a:solidFill>
                <a:srgbClr val="0B725D"/>
              </a:solidFill>
            </a:endParaRPr>
          </a:p>
          <a:p>
            <a:r>
              <a:rPr lang="es-ES" sz="2000" b="1"/>
              <a:t>Apalancarse en </a:t>
            </a:r>
            <a:r>
              <a:rPr lang="es-ES" sz="2000" b="1" smtClean="0"/>
              <a:t>los socios</a:t>
            </a:r>
            <a:endParaRPr lang="es-ES" sz="2000" b="1"/>
          </a:p>
        </p:txBody>
      </p:sp>
      <p:sp>
        <p:nvSpPr>
          <p:cNvPr id="9" name="8 Rectángulo"/>
          <p:cNvSpPr/>
          <p:nvPr/>
        </p:nvSpPr>
        <p:spPr>
          <a:xfrm>
            <a:off x="323528" y="1674662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/>
              <a:t>Cuanto más facilite una organización que terceros </a:t>
            </a:r>
            <a:r>
              <a:rPr lang="es-ES" i="1" smtClean="0"/>
              <a:t>desarrollen sus </a:t>
            </a:r>
            <a:r>
              <a:rPr lang="es-ES" i="1"/>
              <a:t>propias propuestas comerciales sobre </a:t>
            </a:r>
            <a:r>
              <a:rPr lang="es-ES" i="1" smtClean="0"/>
              <a:t>su negocio</a:t>
            </a:r>
            <a:r>
              <a:rPr lang="es-ES" i="1"/>
              <a:t>, mayor es su </a:t>
            </a:r>
            <a:r>
              <a:rPr lang="es-ES" i="1" smtClean="0"/>
              <a:t>potencial </a:t>
            </a:r>
            <a:r>
              <a:rPr lang="es-ES" i="1"/>
              <a:t>de crecimiento.</a:t>
            </a:r>
            <a:endParaRPr lang="es-ES" smtClean="0">
              <a:solidFill>
                <a:srgbClr val="F73113"/>
              </a:solidFill>
            </a:endParaRPr>
          </a:p>
          <a:p>
            <a:r>
              <a:rPr lang="es-ES">
                <a:solidFill>
                  <a:srgbClr val="F73113"/>
                </a:solidFill>
              </a:rPr>
              <a:t>¿Qué herramientas facilita a terceros </a:t>
            </a:r>
            <a:r>
              <a:rPr lang="es-ES" smtClean="0">
                <a:solidFill>
                  <a:srgbClr val="F73113"/>
                </a:solidFill>
              </a:rPr>
              <a:t>para que </a:t>
            </a:r>
            <a:r>
              <a:rPr lang="es-ES">
                <a:solidFill>
                  <a:srgbClr val="F73113"/>
                </a:solidFill>
              </a:rPr>
              <a:t>creen valor?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1560" y="3050085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B725D"/>
                </a:solidFill>
              </a:rPr>
              <a:t>Instrumentar 1: </a:t>
            </a:r>
            <a:r>
              <a:rPr lang="es-ES" b="1" smtClean="0">
                <a:solidFill>
                  <a:srgbClr val="0B725D"/>
                </a:solidFill>
              </a:rPr>
              <a:t>proveedor</a:t>
            </a:r>
          </a:p>
          <a:p>
            <a:r>
              <a:rPr lang="es-ES" err="1" smtClean="0"/>
              <a:t>Airbnb</a:t>
            </a: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26840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>
                <a:solidFill>
                  <a:srgbClr val="0B725D"/>
                </a:solidFill>
              </a:rPr>
              <a:t>Instrumentar 2: mercado </a:t>
            </a:r>
            <a:r>
              <a:rPr lang="es-ES" smtClean="0">
                <a:solidFill>
                  <a:srgbClr val="0B725D"/>
                </a:solidFill>
              </a:rPr>
              <a:t>compartido</a:t>
            </a:r>
          </a:p>
          <a:p>
            <a:r>
              <a:rPr lang="es-ES" err="1"/>
              <a:t>Athenahealth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11560" y="458112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B725D"/>
                </a:solidFill>
              </a:rPr>
              <a:t>Instrumentar 3: libertad de desarrollo y </a:t>
            </a:r>
            <a:r>
              <a:rPr lang="es-ES" smtClean="0">
                <a:solidFill>
                  <a:srgbClr val="0B725D"/>
                </a:solidFill>
              </a:rPr>
              <a:t>oferta de servicios</a:t>
            </a:r>
          </a:p>
          <a:p>
            <a:r>
              <a:rPr lang="es-ES" err="1" smtClean="0"/>
              <a:t>Arduino</a:t>
            </a: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62719" y="5812378"/>
            <a:ext cx="88456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>
                <a:solidFill>
                  <a:srgbClr val="0B725D"/>
                </a:solidFill>
              </a:rPr>
              <a:t>Reflexión: </a:t>
            </a:r>
            <a:r>
              <a:rPr lang="es-ES" sz="2300" b="1">
                <a:solidFill>
                  <a:srgbClr val="0B725D"/>
                </a:solidFill>
              </a:rPr>
              <a:t>en un mundo de estándares la </a:t>
            </a:r>
            <a:r>
              <a:rPr lang="es-ES" sz="2300" b="1" smtClean="0">
                <a:solidFill>
                  <a:srgbClr val="0B725D"/>
                </a:solidFill>
              </a:rPr>
              <a:t>competencia es </a:t>
            </a:r>
            <a:r>
              <a:rPr lang="es-ES" sz="2300" b="1">
                <a:solidFill>
                  <a:srgbClr val="0B725D"/>
                </a:solidFill>
              </a:rPr>
              <a:t>entre </a:t>
            </a:r>
            <a:r>
              <a:rPr lang="es-ES" sz="2300" b="1" smtClean="0">
                <a:solidFill>
                  <a:srgbClr val="0B725D"/>
                </a:solidFill>
              </a:rPr>
              <a:t>ecosistemas. </a:t>
            </a:r>
            <a:r>
              <a:rPr lang="es-ES" sz="2000" err="1" smtClean="0"/>
              <a:t>Blackberry vs Apple con Itunes o Android con Google Play</a:t>
            </a:r>
            <a:endParaRPr lang="es-ES" sz="200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56792"/>
            <a:ext cx="2599006" cy="373533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78" y="2851195"/>
            <a:ext cx="2376264" cy="158417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33623"/>
            <a:ext cx="3673584" cy="547505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968888"/>
            <a:ext cx="1238908" cy="8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531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23 Flecha derecha"/>
          <p:cNvSpPr/>
          <p:nvPr/>
        </p:nvSpPr>
        <p:spPr>
          <a:xfrm>
            <a:off x="5229968" y="2024844"/>
            <a:ext cx="601960" cy="432048"/>
          </a:xfrm>
          <a:prstGeom prst="rightArrow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6" name="25 Flecha derecha"/>
          <p:cNvSpPr/>
          <p:nvPr/>
        </p:nvSpPr>
        <p:spPr>
          <a:xfrm>
            <a:off x="5235688" y="4282144"/>
            <a:ext cx="601960" cy="432048"/>
          </a:xfrm>
          <a:prstGeom prst="rightArrow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7" name="26 Flecha derecha"/>
          <p:cNvSpPr/>
          <p:nvPr/>
        </p:nvSpPr>
        <p:spPr>
          <a:xfrm>
            <a:off x="5218305" y="5265204"/>
            <a:ext cx="601960" cy="432048"/>
          </a:xfrm>
          <a:prstGeom prst="rightArrow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5" name="24 Flecha derecha"/>
          <p:cNvSpPr/>
          <p:nvPr/>
        </p:nvSpPr>
        <p:spPr>
          <a:xfrm>
            <a:off x="5229968" y="3104964"/>
            <a:ext cx="601960" cy="432048"/>
          </a:xfrm>
          <a:prstGeom prst="rightArrow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635896" y="2132856"/>
            <a:ext cx="1780022" cy="3456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smtClean="0">
                <a:solidFill>
                  <a:schemeClr val="tx1"/>
                </a:solidFill>
              </a:rPr>
              <a:t>EXPECTATIVAS</a:t>
            </a:r>
            <a:endParaRPr lang="es-ES" sz="1600" b="1">
              <a:solidFill>
                <a:schemeClr val="tx1"/>
              </a:solidFill>
            </a:endParaRP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ENFOQUES</a:t>
            </a:r>
          </a:p>
          <a:p>
            <a:pPr algn="ctr"/>
            <a:r>
              <a:rPr lang="es-ES" sz="1600" b="1">
                <a:solidFill>
                  <a:schemeClr val="tx1"/>
                </a:solidFill>
              </a:rPr>
              <a:t>ESTRATEGIAS</a:t>
            </a:r>
            <a:endParaRPr lang="es-ES" sz="1600">
              <a:solidFill>
                <a:schemeClr val="tx1"/>
              </a:solidFill>
            </a:endParaRP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MÉTODOS</a:t>
            </a: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RESPUESTAS</a:t>
            </a:r>
            <a:endParaRPr lang="es-ES" sz="1600" b="1">
              <a:solidFill>
                <a:schemeClr val="tx1"/>
              </a:solidFill>
            </a:endParaRPr>
          </a:p>
          <a:p>
            <a:pPr algn="ctr"/>
            <a:r>
              <a:rPr lang="es-ES" sz="1600" b="1">
                <a:solidFill>
                  <a:schemeClr val="tx1"/>
                </a:solidFill>
              </a:rPr>
              <a:t>INTERVENCIONES</a:t>
            </a: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TECNOLOGÍAS</a:t>
            </a:r>
          </a:p>
          <a:p>
            <a:pPr algn="ctr"/>
            <a:r>
              <a:rPr lang="es-ES" sz="1600" b="1">
                <a:solidFill>
                  <a:schemeClr val="tx1"/>
                </a:solidFill>
              </a:rPr>
              <a:t>TÉCNICAS</a:t>
            </a:r>
          </a:p>
          <a:p>
            <a:pPr algn="ctr"/>
            <a:r>
              <a:rPr lang="es-ES" sz="1600" b="1">
                <a:solidFill>
                  <a:schemeClr val="tx1"/>
                </a:solidFill>
              </a:rPr>
              <a:t>DECISIONES</a:t>
            </a: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SOLUCIONES</a:t>
            </a: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COLABORACIÓN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513" y="1700808"/>
            <a:ext cx="3024336" cy="1080120"/>
          </a:xfrm>
          <a:prstGeom prst="rect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DESEMPLEO </a:t>
            </a:r>
          </a:p>
          <a:p>
            <a:pPr algn="ctr"/>
            <a:r>
              <a:rPr lang="es-ES" b="1"/>
              <a:t>POBREZA </a:t>
            </a:r>
          </a:p>
          <a:p>
            <a:pPr algn="ctr"/>
            <a:r>
              <a:rPr lang="es-ES" b="1" smtClean="0"/>
              <a:t>ALIENACIÓN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79512" y="2780928"/>
            <a:ext cx="3024337" cy="1080120"/>
          </a:xfrm>
          <a:prstGeom prst="rect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EXCLUSIÓN SOCIAL</a:t>
            </a:r>
          </a:p>
          <a:p>
            <a:pPr algn="ctr"/>
            <a:r>
              <a:rPr lang="es-ES" b="1"/>
              <a:t>DESIGUALDAD</a:t>
            </a:r>
          </a:p>
          <a:p>
            <a:pPr algn="ctr"/>
            <a:r>
              <a:rPr lang="es-ES" b="1"/>
              <a:t>POLARIZACIÓN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80988" y="3861048"/>
            <a:ext cx="3022861" cy="1080120"/>
          </a:xfrm>
          <a:prstGeom prst="rect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PANDEMIAS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DEFORESTACIÓN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CALENTAMIENTO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87141" y="4941168"/>
            <a:ext cx="3024338" cy="1080120"/>
          </a:xfrm>
          <a:prstGeom prst="rect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DESINFORMACIÓN</a:t>
            </a:r>
          </a:p>
          <a:p>
            <a:pPr algn="ctr"/>
            <a:r>
              <a:rPr lang="es-ES" b="1"/>
              <a:t>CONSUMO PASIVO</a:t>
            </a:r>
          </a:p>
          <a:p>
            <a:pPr algn="ctr"/>
            <a:r>
              <a:rPr lang="es-ES" b="1"/>
              <a:t>DESAFERENCIA CONECTADA</a:t>
            </a: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12" name="11 Flecha derecha"/>
          <p:cNvSpPr/>
          <p:nvPr/>
        </p:nvSpPr>
        <p:spPr>
          <a:xfrm>
            <a:off x="3177953" y="2024844"/>
            <a:ext cx="452223" cy="432048"/>
          </a:xfrm>
          <a:prstGeom prst="rightArrow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3177953" y="3104964"/>
            <a:ext cx="452223" cy="432048"/>
          </a:xfrm>
          <a:prstGeom prst="rightArrow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3183673" y="4282144"/>
            <a:ext cx="452223" cy="432048"/>
          </a:xfrm>
          <a:prstGeom prst="rightArrow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3203851" y="5265204"/>
            <a:ext cx="452223" cy="432048"/>
          </a:xfrm>
          <a:prstGeom prst="rightArrow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812637" y="1700808"/>
            <a:ext cx="3024336" cy="1080120"/>
          </a:xfrm>
          <a:prstGeom prst="rect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/>
              <a:t>DIGNIDAD HUMANA</a:t>
            </a: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5812636" y="2780928"/>
            <a:ext cx="3024337" cy="1080120"/>
          </a:xfrm>
          <a:prstGeom prst="rect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JUSTICIA SOCIAL</a:t>
            </a:r>
            <a:endParaRPr lang="es-ES" b="1"/>
          </a:p>
        </p:txBody>
      </p:sp>
      <p:sp>
        <p:nvSpPr>
          <p:cNvPr id="18" name="17 Rectángulo"/>
          <p:cNvSpPr/>
          <p:nvPr/>
        </p:nvSpPr>
        <p:spPr>
          <a:xfrm>
            <a:off x="5814112" y="3861048"/>
            <a:ext cx="3022861" cy="1080120"/>
          </a:xfrm>
          <a:prstGeom prst="rect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>
                <a:solidFill>
                  <a:schemeClr val="tx1"/>
                </a:solidFill>
              </a:rPr>
              <a:t>SOSTENIBILIDAD AMBIENTAL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820265" y="4941168"/>
            <a:ext cx="3024338" cy="1080120"/>
          </a:xfrm>
          <a:prstGeom prst="rect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PARTICIPACIÓN Y TRANSPARENCIA</a:t>
            </a:r>
            <a:endParaRPr lang="es-ES" b="1"/>
          </a:p>
        </p:txBody>
      </p:sp>
      <p:sp>
        <p:nvSpPr>
          <p:cNvPr id="21" name="20 CuadroTexto"/>
          <p:cNvSpPr txBox="1"/>
          <p:nvPr/>
        </p:nvSpPr>
        <p:spPr>
          <a:xfrm>
            <a:off x="827586" y="1279486"/>
            <a:ext cx="138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accent2">
                    <a:lumMod val="75000"/>
                  </a:schemeClr>
                </a:solidFill>
              </a:rPr>
              <a:t>PROBLEMAS</a:t>
            </a:r>
            <a:endParaRPr lang="es-E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031794" y="1763524"/>
            <a:ext cx="9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accent2">
                    <a:lumMod val="75000"/>
                  </a:schemeClr>
                </a:solidFill>
              </a:rPr>
              <a:t>NUEVAS</a:t>
            </a:r>
            <a:endParaRPr lang="es-E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807581" y="1313825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es-ES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66813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91183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smtClean="0">
                <a:solidFill>
                  <a:srgbClr val="67C56D"/>
                </a:solidFill>
              </a:rPr>
              <a:t>Compartir:</a:t>
            </a:r>
            <a:endParaRPr lang="es-ES" sz="2800" b="1">
              <a:solidFill>
                <a:srgbClr val="67C56D"/>
              </a:solidFill>
            </a:endParaRPr>
          </a:p>
          <a:p>
            <a:r>
              <a:rPr lang="es-ES" sz="2000" b="1"/>
              <a:t>Apalancarse en </a:t>
            </a:r>
            <a:r>
              <a:rPr lang="es-ES" sz="2000" b="1" smtClean="0"/>
              <a:t>la comunidad</a:t>
            </a:r>
            <a:endParaRPr lang="es-ES" sz="2000" b="1"/>
          </a:p>
        </p:txBody>
      </p:sp>
      <p:sp>
        <p:nvSpPr>
          <p:cNvPr id="9" name="8 Rectángulo"/>
          <p:cNvSpPr/>
          <p:nvPr/>
        </p:nvSpPr>
        <p:spPr>
          <a:xfrm>
            <a:off x="323528" y="1674662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/>
              <a:t>Cuantos más recursos y conocimiento ponga la </a:t>
            </a:r>
            <a:r>
              <a:rPr lang="es-ES" i="1" smtClean="0"/>
              <a:t>organización a </a:t>
            </a:r>
            <a:r>
              <a:rPr lang="es-ES" i="1"/>
              <a:t>disposición de una comunidad, mayor es </a:t>
            </a:r>
            <a:r>
              <a:rPr lang="es-ES" i="1" smtClean="0"/>
              <a:t>su potencial </a:t>
            </a:r>
            <a:r>
              <a:rPr lang="es-ES" i="1"/>
              <a:t>de crecimiento</a:t>
            </a:r>
            <a:r>
              <a:rPr lang="es-ES" i="1" smtClean="0"/>
              <a:t>.</a:t>
            </a:r>
          </a:p>
          <a:p>
            <a:r>
              <a:rPr lang="es-ES">
                <a:solidFill>
                  <a:srgbClr val="F73113"/>
                </a:solidFill>
              </a:rPr>
              <a:t>¿En qué condiciones pueden sus </a:t>
            </a:r>
            <a:r>
              <a:rPr lang="es-ES" smtClean="0">
                <a:solidFill>
                  <a:srgbClr val="F73113"/>
                </a:solidFill>
              </a:rPr>
              <a:t>recursos ser </a:t>
            </a:r>
            <a:r>
              <a:rPr lang="es-ES">
                <a:solidFill>
                  <a:srgbClr val="F73113"/>
                </a:solidFill>
              </a:rPr>
              <a:t>utilizados por otros?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1560" y="3050085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67C56D"/>
                </a:solidFill>
              </a:rPr>
              <a:t>Compartir 1: </a:t>
            </a:r>
            <a:r>
              <a:rPr lang="es-ES" b="1">
                <a:solidFill>
                  <a:srgbClr val="67C56D"/>
                </a:solidFill>
              </a:rPr>
              <a:t>Conocimiento </a:t>
            </a:r>
            <a:r>
              <a:rPr lang="es-ES" b="1" smtClean="0">
                <a:solidFill>
                  <a:srgbClr val="67C56D"/>
                </a:solidFill>
              </a:rPr>
              <a:t>propietario</a:t>
            </a:r>
          </a:p>
          <a:p>
            <a:r>
              <a:rPr lang="es-ES" err="1"/>
              <a:t>Devianart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26840" y="3789040"/>
            <a:ext cx="5313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67C56D"/>
                </a:solidFill>
              </a:rPr>
              <a:t>Compartir 2: </a:t>
            </a:r>
            <a:r>
              <a:rPr lang="es-ES" b="1" smtClean="0">
                <a:solidFill>
                  <a:srgbClr val="67C56D"/>
                </a:solidFill>
              </a:rPr>
              <a:t>Compartir condicionalmente </a:t>
            </a:r>
          </a:p>
          <a:p>
            <a:r>
              <a:rPr lang="es-ES" err="1" smtClean="0"/>
              <a:t>Getty </a:t>
            </a:r>
            <a:r>
              <a:rPr lang="es-ES" err="1"/>
              <a:t>images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11560" y="458112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67C56D"/>
                </a:solidFill>
              </a:rPr>
              <a:t>Compartir 3: </a:t>
            </a:r>
            <a:r>
              <a:rPr lang="es-ES" b="1">
                <a:solidFill>
                  <a:srgbClr val="67C56D"/>
                </a:solidFill>
              </a:rPr>
              <a:t>Conocimiento abierto</a:t>
            </a:r>
          </a:p>
          <a:p>
            <a:r>
              <a:rPr lang="es-ES" smtClean="0"/>
              <a:t>PLOS ONE</a:t>
            </a: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62719" y="5812378"/>
            <a:ext cx="88456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>
                <a:solidFill>
                  <a:srgbClr val="67C56D"/>
                </a:solidFill>
              </a:rPr>
              <a:t>Reflexión: </a:t>
            </a:r>
            <a:r>
              <a:rPr lang="es-ES" sz="2300" b="1">
                <a:solidFill>
                  <a:srgbClr val="67C56D"/>
                </a:solidFill>
              </a:rPr>
              <a:t>la comunidad, más allá del </a:t>
            </a:r>
            <a:r>
              <a:rPr lang="es-ES" sz="2300" b="1" smtClean="0">
                <a:solidFill>
                  <a:srgbClr val="67C56D"/>
                </a:solidFill>
              </a:rPr>
              <a:t>mercado: HERRAMIENTA DE COLABORACIÓN MASIVA</a:t>
            </a:r>
            <a:endParaRPr lang="es-ES" sz="2000">
              <a:solidFill>
                <a:srgbClr val="67C56D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80727"/>
            <a:ext cx="1872208" cy="47170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1" y="1456995"/>
            <a:ext cx="2525295" cy="383513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12205"/>
            <a:ext cx="3131840" cy="53241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78" y="4934478"/>
            <a:ext cx="2438611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5435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" y="188640"/>
            <a:ext cx="3413047" cy="336237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333276" cy="328379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6"/>
            <a:ext cx="3605254" cy="35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809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9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1412776"/>
            <a:ext cx="82809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smtClean="0">
              <a:solidFill>
                <a:srgbClr val="00319B"/>
              </a:solidFill>
            </a:endParaRPr>
          </a:p>
          <a:p>
            <a:pPr algn="ctr"/>
            <a:r>
              <a:rPr lang="es-ES" sz="6600" b="1" smtClean="0">
                <a:solidFill>
                  <a:schemeClr val="bg1"/>
                </a:solidFill>
              </a:rPr>
              <a:t> 3 PRINCIPIOS GENERATIVOS DEL CRECIMIENTO</a:t>
            </a:r>
            <a:endParaRPr lang="es-ES" sz="6600" b="1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939310"/>
            <a:ext cx="9144000" cy="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757221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23528" y="91869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/>
              <a:t>Del análisis de correlaciones entre las cinco palancas </a:t>
            </a:r>
            <a:r>
              <a:rPr lang="es-ES" smtClean="0"/>
              <a:t>de Pentagrowth y </a:t>
            </a:r>
            <a:r>
              <a:rPr lang="es-ES"/>
              <a:t>las velocidades de crecimiento </a:t>
            </a:r>
            <a:r>
              <a:rPr lang="es-ES" smtClean="0"/>
              <a:t>en usuarios </a:t>
            </a:r>
            <a:r>
              <a:rPr lang="es-ES"/>
              <a:t>e ingresos de las organizaciones </a:t>
            </a:r>
            <a:r>
              <a:rPr lang="es-ES" smtClean="0"/>
              <a:t>estudiadas, IfC dedujeron</a:t>
            </a: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51520" y="158698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smtClean="0">
                <a:solidFill>
                  <a:srgbClr val="00944A"/>
                </a:solidFill>
              </a:rPr>
              <a:t>LOS PRINCIPIOS GENERATIVOS DEL CRECIMIENTO EXPONENCIAL: </a:t>
            </a:r>
          </a:p>
          <a:p>
            <a:pPr algn="ctr"/>
            <a:r>
              <a:rPr lang="es-ES" sz="2800" b="1" smtClean="0">
                <a:solidFill>
                  <a:srgbClr val="F4AD65"/>
                </a:solidFill>
              </a:rPr>
              <a:t>ALCANCE</a:t>
            </a:r>
            <a:r>
              <a:rPr lang="es-ES" sz="2800" b="1" smtClean="0">
                <a:solidFill>
                  <a:srgbClr val="FF0000"/>
                </a:solidFill>
              </a:rPr>
              <a:t>-</a:t>
            </a:r>
            <a:r>
              <a:rPr lang="es-ES" sz="2800" b="1" smtClean="0">
                <a:solidFill>
                  <a:srgbClr val="F6C99B"/>
                </a:solidFill>
              </a:rPr>
              <a:t>INTERACCIÓN</a:t>
            </a:r>
            <a:r>
              <a:rPr lang="es-ES" sz="2800" b="1" smtClean="0">
                <a:solidFill>
                  <a:srgbClr val="00944A"/>
                </a:solidFill>
              </a:rPr>
              <a:t>-</a:t>
            </a:r>
            <a:r>
              <a:rPr lang="es-ES" sz="2800" b="1" smtClean="0">
                <a:solidFill>
                  <a:srgbClr val="EFE1D2"/>
                </a:solidFill>
              </a:rPr>
              <a:t>RESILIENCIA</a:t>
            </a:r>
            <a:endParaRPr lang="es-ES" sz="2800" b="1">
              <a:solidFill>
                <a:srgbClr val="EFE1D2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4046180" cy="400506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79512" y="2967335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smtClean="0">
                <a:solidFill>
                  <a:srgbClr val="FFC000"/>
                </a:solidFill>
              </a:rPr>
              <a:t>FUNDAMENTALES</a:t>
            </a:r>
          </a:p>
          <a:p>
            <a:r>
              <a:rPr lang="es-ES" sz="3600" b="1" smtClean="0">
                <a:solidFill>
                  <a:srgbClr val="FFC000"/>
                </a:solidFill>
              </a:rPr>
              <a:t>EN EL DISEÑO DE LA ESTRATEGIA DE</a:t>
            </a:r>
          </a:p>
          <a:p>
            <a:r>
              <a:rPr lang="es-ES" sz="3600" b="1" smtClean="0">
                <a:solidFill>
                  <a:srgbClr val="FFC000"/>
                </a:solidFill>
              </a:rPr>
              <a:t>LA ORGANIZACIÓN</a:t>
            </a:r>
            <a:endParaRPr lang="es-ES" sz="36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0848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06" y="3284984"/>
            <a:ext cx="3080178" cy="1617094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20" y="188640"/>
            <a:ext cx="1173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F4AD65"/>
                </a:solidFill>
              </a:rPr>
              <a:t>Alcance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2" y="548679"/>
            <a:ext cx="2973998" cy="288032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173902" y="836712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F4AD65"/>
                </a:solidFill>
              </a:rPr>
              <a:t>¿Cuál es el alcance potencial de la organización?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48006" y="1221275"/>
            <a:ext cx="5744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Correlaciona </a:t>
            </a:r>
            <a:r>
              <a:rPr lang="es-ES"/>
              <a:t>las palancas </a:t>
            </a:r>
            <a:r>
              <a:rPr lang="es-ES" smtClean="0"/>
              <a:t>Compartir y </a:t>
            </a:r>
            <a:r>
              <a:rPr lang="es-ES"/>
              <a:t>Conectar con la velocidad de crecimiento </a:t>
            </a:r>
            <a:r>
              <a:rPr lang="es-ES" smtClean="0"/>
              <a:t>de los </a:t>
            </a:r>
            <a:r>
              <a:rPr lang="es-ES"/>
              <a:t>usuarios.</a:t>
            </a:r>
          </a:p>
          <a:p>
            <a:r>
              <a:rPr lang="es-ES" smtClean="0"/>
              <a:t>El </a:t>
            </a:r>
            <a:r>
              <a:rPr lang="es-ES"/>
              <a:t>alcance potencial de la organización depende de la</a:t>
            </a:r>
          </a:p>
          <a:p>
            <a:r>
              <a:rPr lang="es-ES"/>
              <a:t>combinación de dos factores: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mtClean="0"/>
              <a:t>El </a:t>
            </a:r>
            <a:r>
              <a:rPr lang="es-ES"/>
              <a:t>número de personas, situaciones y cosas </a:t>
            </a:r>
            <a:r>
              <a:rPr lang="es-ES" smtClean="0"/>
              <a:t>conectados a </a:t>
            </a:r>
            <a:r>
              <a:rPr lang="es-ES"/>
              <a:t>través de las redes sobre las que opera.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mtClean="0"/>
              <a:t>El </a:t>
            </a:r>
            <a:r>
              <a:rPr lang="es-ES"/>
              <a:t>número de unidades de valor que los </a:t>
            </a:r>
            <a:r>
              <a:rPr lang="es-ES" smtClean="0"/>
              <a:t>usuarios puedan </a:t>
            </a:r>
            <a:r>
              <a:rPr lang="es-ES"/>
              <a:t>compartir con otros de forma libre</a:t>
            </a:r>
            <a:r>
              <a:rPr lang="es-ES" smtClean="0"/>
              <a:t>.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39552" y="3933056"/>
            <a:ext cx="3247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rgbClr val="F4AD65"/>
                </a:solidFill>
              </a:rPr>
              <a:t>ALCANCE BASADO EN LAS REDES</a:t>
            </a:r>
            <a:endParaRPr lang="es-ES">
              <a:solidFill>
                <a:srgbClr val="F4AD65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4868540"/>
            <a:ext cx="3550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rgbClr val="F4AD65"/>
                </a:solidFill>
              </a:rPr>
              <a:t>ALCANCE BASADO EN LA APERTURA</a:t>
            </a:r>
            <a:endParaRPr lang="es-ES">
              <a:solidFill>
                <a:srgbClr val="F4AD65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34" y="4665564"/>
            <a:ext cx="1814997" cy="76229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44016" y="5602014"/>
            <a:ext cx="918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Reflexión:</a:t>
            </a:r>
            <a:endParaRPr lang="es-ES"/>
          </a:p>
          <a:p>
            <a:pPr algn="ctr"/>
            <a:r>
              <a:rPr lang="es-ES" b="1">
                <a:solidFill>
                  <a:srgbClr val="F4AD65"/>
                </a:solidFill>
              </a:rPr>
              <a:t>Más allá de las estrategias de alcance </a:t>
            </a:r>
            <a:r>
              <a:rPr lang="es-ES" b="1" smtClean="0">
                <a:solidFill>
                  <a:srgbClr val="F4AD65"/>
                </a:solidFill>
              </a:rPr>
              <a:t>basadas en </a:t>
            </a:r>
            <a:r>
              <a:rPr lang="es-ES" b="1">
                <a:solidFill>
                  <a:srgbClr val="F4AD65"/>
                </a:solidFill>
              </a:rPr>
              <a:t>una sola palanca interesa </a:t>
            </a:r>
            <a:r>
              <a:rPr lang="es-ES" b="1" smtClean="0">
                <a:solidFill>
                  <a:srgbClr val="F4AD65"/>
                </a:solidFill>
              </a:rPr>
              <a:t>diseñar combinaciones en </a:t>
            </a:r>
            <a:r>
              <a:rPr lang="es-ES" b="1">
                <a:solidFill>
                  <a:srgbClr val="F4AD65"/>
                </a:solidFill>
              </a:rPr>
              <a:t>las que ambas se refuercen mutuamente.</a:t>
            </a:r>
          </a:p>
        </p:txBody>
      </p:sp>
    </p:spTree>
    <p:extLst>
      <p:ext uri="{BB962C8B-B14F-4D97-AF65-F5344CB8AC3E}">
        <p14:creationId xmlns:p14="http://schemas.microsoft.com/office/powerpoint/2010/main" val="575139192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20" y="188640"/>
            <a:ext cx="1604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mtClean="0">
                <a:solidFill>
                  <a:srgbClr val="F6C99B"/>
                </a:solidFill>
              </a:rPr>
              <a:t>Interacción</a:t>
            </a:r>
            <a:endParaRPr lang="es-ES" sz="2400" b="1">
              <a:solidFill>
                <a:srgbClr val="F6C99B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48006" y="836712"/>
            <a:ext cx="5744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F6C99B"/>
                </a:solidFill>
              </a:rPr>
              <a:t>¿Qué vienen a hacer los usuarios a tu </a:t>
            </a:r>
            <a:r>
              <a:rPr lang="es-ES" b="1" smtClean="0">
                <a:solidFill>
                  <a:srgbClr val="F6C99B"/>
                </a:solidFill>
              </a:rPr>
              <a:t>organización y </a:t>
            </a:r>
            <a:r>
              <a:rPr lang="es-ES" b="1">
                <a:solidFill>
                  <a:srgbClr val="F6C99B"/>
                </a:solidFill>
              </a:rPr>
              <a:t>qué más pueden hacer?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57531" y="1504167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Correlación entre </a:t>
            </a:r>
            <a:r>
              <a:rPr lang="es-ES"/>
              <a:t>las palancas </a:t>
            </a:r>
            <a:r>
              <a:rPr lang="es-ES" smtClean="0"/>
              <a:t> Agregar </a:t>
            </a:r>
            <a:r>
              <a:rPr lang="es-ES"/>
              <a:t>y Empoderar.</a:t>
            </a:r>
          </a:p>
          <a:p>
            <a:r>
              <a:rPr lang="es-ES"/>
              <a:t>El número de interacciones potenciales en una </a:t>
            </a:r>
            <a:r>
              <a:rPr lang="es-ES" smtClean="0"/>
              <a:t>plataforma depende </a:t>
            </a:r>
            <a:r>
              <a:rPr lang="es-ES"/>
              <a:t>de la combinación de dos variables: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mtClean="0"/>
              <a:t>El </a:t>
            </a:r>
            <a:r>
              <a:rPr lang="es-ES"/>
              <a:t>número de unidades de valor que </a:t>
            </a:r>
            <a:r>
              <a:rPr lang="es-ES" smtClean="0"/>
              <a:t>componen el </a:t>
            </a:r>
            <a:r>
              <a:rPr lang="es-ES"/>
              <a:t>inventario.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mtClean="0"/>
              <a:t>El </a:t>
            </a:r>
            <a:r>
              <a:rPr lang="es-ES"/>
              <a:t>número de roles que los usuarios </a:t>
            </a:r>
            <a:r>
              <a:rPr lang="es-ES" smtClean="0"/>
              <a:t>puedan adoptar.</a:t>
            </a:r>
            <a:endParaRPr lang="es-ES"/>
          </a:p>
          <a:p>
            <a:r>
              <a:rPr lang="es-ES"/>
              <a:t>El valor de una plataforma depende del número y relevancia de las interacciones que produce.</a:t>
            </a:r>
          </a:p>
          <a:p>
            <a:endParaRPr lang="es-ES" smtClean="0"/>
          </a:p>
        </p:txBody>
      </p:sp>
      <p:sp>
        <p:nvSpPr>
          <p:cNvPr id="8" name="7 Rectángulo"/>
          <p:cNvSpPr/>
          <p:nvPr/>
        </p:nvSpPr>
        <p:spPr>
          <a:xfrm>
            <a:off x="539552" y="4077072"/>
            <a:ext cx="408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rgbClr val="F6C99B"/>
                </a:solidFill>
              </a:rPr>
              <a:t>INTERACCIÓN BASADA EN EL INVENTARIO</a:t>
            </a:r>
            <a:endParaRPr lang="es-ES">
              <a:solidFill>
                <a:srgbClr val="F6C99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5003884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rgbClr val="F6C99B"/>
                </a:solidFill>
              </a:rPr>
              <a:t>INTERACCIÓN BASADA EN LOS ROLES DE USUARIO</a:t>
            </a:r>
            <a:endParaRPr lang="es-ES">
              <a:solidFill>
                <a:srgbClr val="F6C99B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-13989" y="5530006"/>
            <a:ext cx="918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Reflexión:</a:t>
            </a:r>
            <a:endParaRPr lang="es-ES"/>
          </a:p>
          <a:p>
            <a:pPr algn="ctr"/>
            <a:r>
              <a:rPr lang="es-ES" b="1">
                <a:solidFill>
                  <a:srgbClr val="F6C99B"/>
                </a:solidFill>
              </a:rPr>
              <a:t>No todos los incrementos del inventario </a:t>
            </a:r>
            <a:r>
              <a:rPr lang="es-ES" b="1" smtClean="0">
                <a:solidFill>
                  <a:srgbClr val="F6C99B"/>
                </a:solidFill>
              </a:rPr>
              <a:t>tienen la </a:t>
            </a:r>
            <a:r>
              <a:rPr lang="es-ES" b="1">
                <a:solidFill>
                  <a:srgbClr val="F6C99B"/>
                </a:solidFill>
              </a:rPr>
              <a:t>capacidad de generar </a:t>
            </a:r>
            <a:r>
              <a:rPr lang="es-ES" b="1" smtClean="0">
                <a:solidFill>
                  <a:srgbClr val="F6C99B"/>
                </a:solidFill>
              </a:rPr>
              <a:t>interacciones</a:t>
            </a:r>
          </a:p>
          <a:p>
            <a:pPr algn="ctr"/>
            <a:r>
              <a:rPr lang="es-ES" b="1" smtClean="0">
                <a:solidFill>
                  <a:srgbClr val="F6C99B"/>
                </a:solidFill>
              </a:rPr>
              <a:t>No todos los roles propuestos o imaginados para los usuarios </a:t>
            </a:r>
            <a:r>
              <a:rPr lang="es-ES" b="1">
                <a:solidFill>
                  <a:srgbClr val="F6C99B"/>
                </a:solidFill>
              </a:rPr>
              <a:t>pueden tener sentido para ellos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9" y="209156"/>
            <a:ext cx="2393906" cy="353988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10" y="3933056"/>
            <a:ext cx="1272465" cy="66804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42" y="4725144"/>
            <a:ext cx="900991" cy="10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29112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237084" y="188639"/>
            <a:ext cx="1534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mtClean="0">
                <a:solidFill>
                  <a:srgbClr val="EFE1D2"/>
                </a:solidFill>
              </a:rPr>
              <a:t>Resiliencia</a:t>
            </a:r>
            <a:endParaRPr lang="es-ES" sz="2400" b="1">
              <a:solidFill>
                <a:srgbClr val="EFE1D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48006" y="836712"/>
            <a:ext cx="5744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EFE1D2"/>
                </a:solidFill>
              </a:rPr>
              <a:t>¿Con qué capacidades externas a la </a:t>
            </a:r>
            <a:r>
              <a:rPr lang="es-ES" b="1" smtClean="0">
                <a:solidFill>
                  <a:srgbClr val="EFE1D2"/>
                </a:solidFill>
              </a:rPr>
              <a:t>organización cuenta </a:t>
            </a:r>
            <a:r>
              <a:rPr lang="es-ES" b="1">
                <a:solidFill>
                  <a:srgbClr val="EFE1D2"/>
                </a:solidFill>
              </a:rPr>
              <a:t>ésta para adaptarse a </a:t>
            </a:r>
            <a:r>
              <a:rPr lang="es-ES" b="1" smtClean="0">
                <a:solidFill>
                  <a:srgbClr val="EFE1D2"/>
                </a:solidFill>
              </a:rPr>
              <a:t>los cambios</a:t>
            </a:r>
            <a:r>
              <a:rPr lang="es-ES" b="1">
                <a:solidFill>
                  <a:srgbClr val="EFE1D2"/>
                </a:solidFill>
              </a:rPr>
              <a:t>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57531" y="1504167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Correlación </a:t>
            </a:r>
            <a:r>
              <a:rPr lang="es-ES"/>
              <a:t>entre las palancas </a:t>
            </a:r>
            <a:r>
              <a:rPr lang="es-ES" smtClean="0"/>
              <a:t>de Instrumentar </a:t>
            </a:r>
            <a:r>
              <a:rPr lang="es-ES"/>
              <a:t>y Compartir. La Resiliencia de una </a:t>
            </a:r>
            <a:r>
              <a:rPr lang="es-ES" smtClean="0"/>
              <a:t>organización depende </a:t>
            </a:r>
            <a:r>
              <a:rPr lang="es-ES"/>
              <a:t>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mtClean="0"/>
              <a:t>El </a:t>
            </a:r>
            <a:r>
              <a:rPr lang="es-ES"/>
              <a:t>número de socios de negocio que hayan </a:t>
            </a:r>
            <a:r>
              <a:rPr lang="es-ES" smtClean="0"/>
              <a:t>desarrollado su </a:t>
            </a:r>
            <a:r>
              <a:rPr lang="es-ES"/>
              <a:t>oferta comercial y sus modos de </a:t>
            </a:r>
            <a:r>
              <a:rPr lang="es-ES" smtClean="0"/>
              <a:t>vida sobre </a:t>
            </a:r>
            <a:r>
              <a:rPr lang="es-ES"/>
              <a:t>los estándares y el mercado de la propia organización.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mtClean="0"/>
              <a:t>El </a:t>
            </a:r>
            <a:r>
              <a:rPr lang="es-ES"/>
              <a:t>número de ciudadanos que consideran </a:t>
            </a:r>
            <a:r>
              <a:rPr lang="es-ES" smtClean="0"/>
              <a:t>como propios </a:t>
            </a:r>
            <a:r>
              <a:rPr lang="es-ES"/>
              <a:t>los recursos abiertos de la organización.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9552" y="4149080"/>
            <a:ext cx="412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rgbClr val="EFE1D2"/>
                </a:solidFill>
              </a:rPr>
              <a:t>RESILIENCIA BASADA EN INSTRUMENTAR</a:t>
            </a:r>
            <a:endParaRPr lang="es-ES">
              <a:solidFill>
                <a:srgbClr val="EFE1D2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5084564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rgbClr val="EFE1D2"/>
                </a:solidFill>
              </a:rPr>
              <a:t>RESILIENCIA BASADA EN LA APERTURA</a:t>
            </a:r>
            <a:endParaRPr lang="es-ES">
              <a:solidFill>
                <a:srgbClr val="EFE1D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-13989" y="5589240"/>
            <a:ext cx="918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Reflexión:</a:t>
            </a:r>
            <a:endParaRPr lang="es-ES"/>
          </a:p>
          <a:p>
            <a:pPr algn="ctr"/>
            <a:r>
              <a:rPr lang="es-ES" b="1" smtClean="0">
                <a:solidFill>
                  <a:srgbClr val="EFE1D2"/>
                </a:solidFill>
              </a:rPr>
              <a:t>La resiliencia</a:t>
            </a:r>
            <a:r>
              <a:rPr lang="es-ES" b="1">
                <a:solidFill>
                  <a:srgbClr val="EFE1D2"/>
                </a:solidFill>
              </a:rPr>
              <a:t>, entendida como la capacidad de anticipar </a:t>
            </a:r>
            <a:r>
              <a:rPr lang="es-ES" b="1" smtClean="0">
                <a:solidFill>
                  <a:srgbClr val="EFE1D2"/>
                </a:solidFill>
              </a:rPr>
              <a:t>y adaptarse</a:t>
            </a:r>
            <a:r>
              <a:rPr lang="es-ES" b="1">
                <a:solidFill>
                  <a:srgbClr val="EFE1D2"/>
                </a:solidFill>
              </a:rPr>
              <a:t>, resulta fundamental para no </a:t>
            </a:r>
            <a:r>
              <a:rPr lang="es-ES" b="1" smtClean="0">
                <a:solidFill>
                  <a:srgbClr val="EFE1D2"/>
                </a:solidFill>
              </a:rPr>
              <a:t>experimentar una </a:t>
            </a:r>
            <a:r>
              <a:rPr lang="es-ES" b="1">
                <a:solidFill>
                  <a:srgbClr val="EFE1D2"/>
                </a:solidFill>
              </a:rPr>
              <a:t>pérdida inesperada de la posición alcanzada.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25144"/>
            <a:ext cx="900991" cy="103463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432300" cy="356392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29" y="3861048"/>
            <a:ext cx="1238908" cy="8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76337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78" y="918690"/>
            <a:ext cx="5206234" cy="51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0848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D6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206084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smtClean="0">
              <a:solidFill>
                <a:srgbClr val="00319B"/>
              </a:solidFill>
            </a:endParaRPr>
          </a:p>
          <a:p>
            <a:pPr algn="ctr"/>
            <a:r>
              <a:rPr lang="es-ES" sz="6600" b="1" smtClean="0">
                <a:solidFill>
                  <a:schemeClr val="bg1"/>
                </a:solidFill>
              </a:rPr>
              <a:t> 3 COMBINACIONES VIRTUOSAS</a:t>
            </a:r>
            <a:endParaRPr lang="es-ES" sz="6600" b="1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939310"/>
            <a:ext cx="9144000" cy="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434076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34777" y="113718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mtClean="0">
                <a:solidFill>
                  <a:srgbClr val="F73113"/>
                </a:solidFill>
              </a:rPr>
              <a:t>NO TODAS LAS COMBINACIONES DE LAS PALANCAS DE SON VIABLES NI PRODUCTIVAS</a:t>
            </a:r>
            <a:endParaRPr lang="es-ES" b="1">
              <a:solidFill>
                <a:srgbClr val="F73113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6247" y="162880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>
                <a:solidFill>
                  <a:srgbClr val="00944A"/>
                </a:solidFill>
              </a:rPr>
              <a:t>Una estructura de negocio que intente </a:t>
            </a:r>
            <a:r>
              <a:rPr lang="es-ES" smtClean="0">
                <a:solidFill>
                  <a:srgbClr val="00944A"/>
                </a:solidFill>
              </a:rPr>
              <a:t>extenderse simultáneamente </a:t>
            </a:r>
            <a:r>
              <a:rPr lang="es-ES">
                <a:solidFill>
                  <a:srgbClr val="00944A"/>
                </a:solidFill>
              </a:rPr>
              <a:t>en todas las palancas </a:t>
            </a:r>
            <a:r>
              <a:rPr lang="es-ES" smtClean="0">
                <a:solidFill>
                  <a:srgbClr val="00944A"/>
                </a:solidFill>
              </a:rPr>
              <a:t>tendrá el </a:t>
            </a:r>
            <a:r>
              <a:rPr lang="es-ES">
                <a:solidFill>
                  <a:srgbClr val="00944A"/>
                </a:solidFill>
              </a:rPr>
              <a:t>potencial de crear mucho valor, pero </a:t>
            </a:r>
            <a:r>
              <a:rPr lang="es-ES" smtClean="0">
                <a:solidFill>
                  <a:srgbClr val="00944A"/>
                </a:solidFill>
              </a:rPr>
              <a:t>pocas posibilidades </a:t>
            </a:r>
            <a:r>
              <a:rPr lang="es-ES">
                <a:solidFill>
                  <a:srgbClr val="00944A"/>
                </a:solidFill>
              </a:rPr>
              <a:t>de capturarlo.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4777" y="254144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mtClean="0">
                <a:solidFill>
                  <a:srgbClr val="FFD608"/>
                </a:solidFill>
              </a:rPr>
              <a:t>Una estructura </a:t>
            </a:r>
            <a:r>
              <a:rPr lang="es-ES">
                <a:solidFill>
                  <a:srgbClr val="FFD608"/>
                </a:solidFill>
              </a:rPr>
              <a:t>empresarial dependiente </a:t>
            </a:r>
            <a:r>
              <a:rPr lang="es-ES" smtClean="0">
                <a:solidFill>
                  <a:srgbClr val="FFD608"/>
                </a:solidFill>
              </a:rPr>
              <a:t>exclusivamente en </a:t>
            </a:r>
            <a:r>
              <a:rPr lang="es-ES">
                <a:solidFill>
                  <a:srgbClr val="FFD608"/>
                </a:solidFill>
              </a:rPr>
              <a:t>sus propias capacidades </a:t>
            </a:r>
            <a:r>
              <a:rPr lang="es-ES" smtClean="0">
                <a:solidFill>
                  <a:srgbClr val="FFD608"/>
                </a:solidFill>
              </a:rPr>
              <a:t>capturará gran </a:t>
            </a:r>
            <a:r>
              <a:rPr lang="es-ES">
                <a:solidFill>
                  <a:srgbClr val="FFD608"/>
                </a:solidFill>
              </a:rPr>
              <a:t>parte del valor que contribuye a </a:t>
            </a:r>
            <a:r>
              <a:rPr lang="es-ES" smtClean="0">
                <a:solidFill>
                  <a:srgbClr val="FFD608"/>
                </a:solidFill>
              </a:rPr>
              <a:t>crear, pero </a:t>
            </a:r>
            <a:r>
              <a:rPr lang="es-ES">
                <a:solidFill>
                  <a:srgbClr val="FFD608"/>
                </a:solidFill>
              </a:rPr>
              <a:t>su potencial de crecimiento </a:t>
            </a:r>
            <a:r>
              <a:rPr lang="es-ES" smtClean="0">
                <a:solidFill>
                  <a:srgbClr val="FFD608"/>
                </a:solidFill>
              </a:rPr>
              <a:t>se verá mermada</a:t>
            </a:r>
            <a:endParaRPr lang="es-ES">
              <a:solidFill>
                <a:srgbClr val="FFD608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3461" y="3645024"/>
            <a:ext cx="8313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mtClean="0">
                <a:solidFill>
                  <a:srgbClr val="002060"/>
                </a:solidFill>
              </a:rPr>
              <a:t>TRES COMBINACIONES VIRTUOSAS DE NIVELES DE APERTURA Y APOYO EN EL ECOSISTEMA DE NEGOCIO, QUE CONFIGURAN MODOS VIABLES DE APALANCAMIENTO PARA EL CRECIMIENTO Y CAPTURA DE VALOR EN </a:t>
            </a:r>
            <a:r>
              <a:rPr lang="es-ES" b="1" smtClean="0">
                <a:solidFill>
                  <a:srgbClr val="DE67A4"/>
                </a:solidFill>
              </a:rPr>
              <a:t>SERVICIOS</a:t>
            </a:r>
            <a:r>
              <a:rPr lang="es-ES" b="1" smtClean="0">
                <a:solidFill>
                  <a:srgbClr val="002060"/>
                </a:solidFill>
              </a:rPr>
              <a:t>, </a:t>
            </a:r>
            <a:r>
              <a:rPr lang="es-ES" b="1" smtClean="0">
                <a:solidFill>
                  <a:srgbClr val="BC63A5"/>
                </a:solidFill>
              </a:rPr>
              <a:t>MERCADOS </a:t>
            </a:r>
            <a:r>
              <a:rPr lang="es-ES" b="1" smtClean="0">
                <a:solidFill>
                  <a:srgbClr val="002060"/>
                </a:solidFill>
              </a:rPr>
              <a:t>Y  </a:t>
            </a:r>
            <a:r>
              <a:rPr lang="es-ES" b="1" smtClean="0">
                <a:solidFill>
                  <a:srgbClr val="9660A7"/>
                </a:solidFill>
              </a:rPr>
              <a:t>COMUNIDADES</a:t>
            </a:r>
            <a:r>
              <a:rPr lang="es-ES" b="1" smtClean="0">
                <a:solidFill>
                  <a:srgbClr val="002060"/>
                </a:solidFill>
              </a:rPr>
              <a:t>.</a:t>
            </a:r>
            <a:endParaRPr lang="es-ES" b="1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2650" y="5157192"/>
            <a:ext cx="7760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mtClean="0"/>
              <a:t>ESTAS COMBINACIONES SE ORGANIZAN EN FUNCIÓN DEL TIPO DE UNIDADES QUE SE UTILIZAN PARA CONSTRUIR LA PROPUESTA DE VALOR: </a:t>
            </a:r>
            <a:r>
              <a:rPr lang="es-ES" smtClean="0">
                <a:solidFill>
                  <a:srgbClr val="F73113"/>
                </a:solidFill>
              </a:rPr>
              <a:t>ACTIVOS PROPIOS</a:t>
            </a:r>
            <a:r>
              <a:rPr lang="es-ES" smtClean="0"/>
              <a:t>, </a:t>
            </a:r>
            <a:r>
              <a:rPr lang="es-ES" smtClean="0">
                <a:solidFill>
                  <a:srgbClr val="00944A"/>
                </a:solidFill>
              </a:rPr>
              <a:t>DISTRIBUIDOS</a:t>
            </a:r>
            <a:r>
              <a:rPr lang="es-ES" smtClean="0"/>
              <a:t> O </a:t>
            </a:r>
            <a:r>
              <a:rPr lang="es-ES" smtClean="0">
                <a:solidFill>
                  <a:srgbClr val="FFD608"/>
                </a:solidFill>
              </a:rPr>
              <a:t>COMUNES</a:t>
            </a:r>
            <a:r>
              <a:rPr lang="es-ES" smtClean="0"/>
              <a:t>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73908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23 Flecha derecha"/>
          <p:cNvSpPr/>
          <p:nvPr/>
        </p:nvSpPr>
        <p:spPr>
          <a:xfrm>
            <a:off x="5229968" y="2024844"/>
            <a:ext cx="601960" cy="432048"/>
          </a:xfrm>
          <a:prstGeom prst="rightArrow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6" name="25 Flecha derecha"/>
          <p:cNvSpPr/>
          <p:nvPr/>
        </p:nvSpPr>
        <p:spPr>
          <a:xfrm>
            <a:off x="5235688" y="4282144"/>
            <a:ext cx="601960" cy="432048"/>
          </a:xfrm>
          <a:prstGeom prst="rightArrow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7" name="26 Flecha derecha"/>
          <p:cNvSpPr/>
          <p:nvPr/>
        </p:nvSpPr>
        <p:spPr>
          <a:xfrm>
            <a:off x="5218305" y="5265204"/>
            <a:ext cx="601960" cy="432048"/>
          </a:xfrm>
          <a:prstGeom prst="rightArrow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5" name="24 Flecha derecha"/>
          <p:cNvSpPr/>
          <p:nvPr/>
        </p:nvSpPr>
        <p:spPr>
          <a:xfrm>
            <a:off x="5229968" y="3104964"/>
            <a:ext cx="601960" cy="432048"/>
          </a:xfrm>
          <a:prstGeom prst="rightArrow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635896" y="2132856"/>
            <a:ext cx="1780022" cy="3456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smtClean="0">
                <a:solidFill>
                  <a:schemeClr val="tx1"/>
                </a:solidFill>
              </a:rPr>
              <a:t>EXPECTATIVAS</a:t>
            </a:r>
            <a:endParaRPr lang="es-ES" sz="1600" b="1">
              <a:solidFill>
                <a:schemeClr val="tx1"/>
              </a:solidFill>
            </a:endParaRP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ENFOQUES</a:t>
            </a:r>
          </a:p>
          <a:p>
            <a:pPr algn="ctr"/>
            <a:r>
              <a:rPr lang="es-ES" sz="1600" b="1">
                <a:solidFill>
                  <a:schemeClr val="tx1"/>
                </a:solidFill>
              </a:rPr>
              <a:t>ESTRATEGIAS</a:t>
            </a:r>
            <a:endParaRPr lang="es-ES" sz="1600">
              <a:solidFill>
                <a:schemeClr val="tx1"/>
              </a:solidFill>
            </a:endParaRP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MÉTODOS</a:t>
            </a: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RESPUESTAS</a:t>
            </a:r>
            <a:endParaRPr lang="es-ES" sz="1600" b="1">
              <a:solidFill>
                <a:schemeClr val="tx1"/>
              </a:solidFill>
            </a:endParaRPr>
          </a:p>
          <a:p>
            <a:pPr algn="ctr"/>
            <a:r>
              <a:rPr lang="es-ES" sz="1600" b="1">
                <a:solidFill>
                  <a:schemeClr val="tx1"/>
                </a:solidFill>
              </a:rPr>
              <a:t>INTERVENCIONES</a:t>
            </a: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TECNOLOGÍAS</a:t>
            </a:r>
          </a:p>
          <a:p>
            <a:pPr algn="ctr"/>
            <a:r>
              <a:rPr lang="es-ES" sz="1600" b="1">
                <a:solidFill>
                  <a:schemeClr val="tx1"/>
                </a:solidFill>
              </a:rPr>
              <a:t>TÉCNICAS</a:t>
            </a:r>
          </a:p>
          <a:p>
            <a:pPr algn="ctr"/>
            <a:r>
              <a:rPr lang="es-ES" sz="1600" b="1">
                <a:solidFill>
                  <a:schemeClr val="tx1"/>
                </a:solidFill>
              </a:rPr>
              <a:t>DECISIONES</a:t>
            </a: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SOLUCIONES</a:t>
            </a:r>
          </a:p>
          <a:p>
            <a:pPr algn="ctr"/>
            <a:r>
              <a:rPr lang="es-ES" sz="1600" b="1" smtClean="0">
                <a:solidFill>
                  <a:schemeClr val="tx1"/>
                </a:solidFill>
              </a:rPr>
              <a:t>COLABORACIÓN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513" y="1700808"/>
            <a:ext cx="3024336" cy="1080120"/>
          </a:xfrm>
          <a:prstGeom prst="rect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DESEMPLEO </a:t>
            </a:r>
          </a:p>
          <a:p>
            <a:pPr algn="ctr"/>
            <a:r>
              <a:rPr lang="es-ES" b="1"/>
              <a:t>POBREZA </a:t>
            </a:r>
          </a:p>
          <a:p>
            <a:pPr algn="ctr"/>
            <a:r>
              <a:rPr lang="es-ES" b="1" smtClean="0"/>
              <a:t>ALIENACIÓN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79512" y="2780928"/>
            <a:ext cx="3024337" cy="1080120"/>
          </a:xfrm>
          <a:prstGeom prst="rect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EXCLUSIÓN SOCIAL</a:t>
            </a:r>
          </a:p>
          <a:p>
            <a:pPr algn="ctr"/>
            <a:r>
              <a:rPr lang="es-ES" b="1"/>
              <a:t>DESIGUALDAD</a:t>
            </a:r>
          </a:p>
          <a:p>
            <a:pPr algn="ctr"/>
            <a:r>
              <a:rPr lang="es-ES" b="1"/>
              <a:t>POLARIZACIÓN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80988" y="3861048"/>
            <a:ext cx="3022861" cy="1080120"/>
          </a:xfrm>
          <a:prstGeom prst="rect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PANDEMIAS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DEFORESTACIÓN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CALENTAMIENTO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87141" y="4941168"/>
            <a:ext cx="3024338" cy="1080120"/>
          </a:xfrm>
          <a:prstGeom prst="rect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DESINFORMACIÓN</a:t>
            </a:r>
          </a:p>
          <a:p>
            <a:pPr algn="ctr"/>
            <a:r>
              <a:rPr lang="es-ES" b="1"/>
              <a:t>CONSUMO PASIVO</a:t>
            </a:r>
          </a:p>
          <a:p>
            <a:pPr algn="ctr"/>
            <a:r>
              <a:rPr lang="es-ES" b="1"/>
              <a:t>DESAFERENCIA CONECTADA</a:t>
            </a:r>
          </a:p>
        </p:txBody>
      </p:sp>
      <p:pic>
        <p:nvPicPr>
          <p:cNvPr id="11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12" name="11 Flecha derecha"/>
          <p:cNvSpPr/>
          <p:nvPr/>
        </p:nvSpPr>
        <p:spPr>
          <a:xfrm>
            <a:off x="3177953" y="2024844"/>
            <a:ext cx="452223" cy="432048"/>
          </a:xfrm>
          <a:prstGeom prst="rightArrow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3177953" y="3104964"/>
            <a:ext cx="452223" cy="432048"/>
          </a:xfrm>
          <a:prstGeom prst="rightArrow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3183673" y="4282144"/>
            <a:ext cx="452223" cy="432048"/>
          </a:xfrm>
          <a:prstGeom prst="rightArrow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3203851" y="5265204"/>
            <a:ext cx="452223" cy="432048"/>
          </a:xfrm>
          <a:prstGeom prst="rightArrow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812637" y="1700808"/>
            <a:ext cx="3024336" cy="1080120"/>
          </a:xfrm>
          <a:prstGeom prst="rect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/>
              <a:t>DIGNIDAD HUMANA</a:t>
            </a: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5812636" y="2780928"/>
            <a:ext cx="3024337" cy="1080120"/>
          </a:xfrm>
          <a:prstGeom prst="rect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JUSTICIA SOCIAL</a:t>
            </a:r>
            <a:endParaRPr lang="es-ES" b="1"/>
          </a:p>
        </p:txBody>
      </p:sp>
      <p:sp>
        <p:nvSpPr>
          <p:cNvPr id="18" name="17 Rectángulo"/>
          <p:cNvSpPr/>
          <p:nvPr/>
        </p:nvSpPr>
        <p:spPr>
          <a:xfrm>
            <a:off x="5814112" y="3861048"/>
            <a:ext cx="3022861" cy="1080120"/>
          </a:xfrm>
          <a:prstGeom prst="rect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>
                <a:solidFill>
                  <a:schemeClr val="tx1"/>
                </a:solidFill>
              </a:rPr>
              <a:t>SOSTENIBILIDAD AMBIENTAL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820265" y="4941168"/>
            <a:ext cx="3024338" cy="1080120"/>
          </a:xfrm>
          <a:prstGeom prst="rect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PARTICIPACIÓN Y TRANSPARENCIA</a:t>
            </a:r>
            <a:endParaRPr lang="es-ES" b="1"/>
          </a:p>
        </p:txBody>
      </p:sp>
      <p:sp>
        <p:nvSpPr>
          <p:cNvPr id="21" name="20 CuadroTexto"/>
          <p:cNvSpPr txBox="1"/>
          <p:nvPr/>
        </p:nvSpPr>
        <p:spPr>
          <a:xfrm>
            <a:off x="827586" y="1279486"/>
            <a:ext cx="138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accent2">
                    <a:lumMod val="75000"/>
                  </a:schemeClr>
                </a:solidFill>
              </a:rPr>
              <a:t>PROBLEMAS</a:t>
            </a:r>
            <a:endParaRPr lang="es-E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807762" y="1763524"/>
            <a:ext cx="141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accent2">
                    <a:lumMod val="75000"/>
                  </a:schemeClr>
                </a:solidFill>
              </a:rPr>
              <a:t>INNOVAR EN</a:t>
            </a:r>
            <a:endParaRPr lang="es-E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807581" y="1313825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accent2">
                    <a:lumMod val="75000"/>
                  </a:schemeClr>
                </a:solidFill>
              </a:rPr>
              <a:t>RESULTADOS</a:t>
            </a:r>
            <a:endParaRPr lang="es-E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Pentágono"/>
          <p:cNvSpPr/>
          <p:nvPr/>
        </p:nvSpPr>
        <p:spPr>
          <a:xfrm>
            <a:off x="3275856" y="6016113"/>
            <a:ext cx="2554162" cy="484632"/>
          </a:xfrm>
          <a:prstGeom prst="homePlate">
            <a:avLst/>
          </a:prstGeom>
          <a:solidFill>
            <a:srgbClr val="DD0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INNOVACIÓN SOCIAL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30176" y="1475492"/>
            <a:ext cx="169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/>
              <a:t>Emprendedores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26965" y="908720"/>
            <a:ext cx="2296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/>
              <a:t>C</a:t>
            </a:r>
            <a:r>
              <a:rPr lang="es-ES" b="1" smtClean="0"/>
              <a:t>olectivos </a:t>
            </a:r>
            <a:r>
              <a:rPr lang="es-ES" b="1"/>
              <a:t>ciudadanos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23728" y="899428"/>
            <a:ext cx="202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err="1" smtClean="0"/>
              <a:t>Innovation </a:t>
            </a:r>
            <a:r>
              <a:rPr lang="es-ES" b="1" i="1" err="1"/>
              <a:t>makers</a:t>
            </a:r>
            <a:r>
              <a:rPr lang="es-ES" b="1"/>
              <a:t> </a:t>
            </a:r>
          </a:p>
        </p:txBody>
      </p:sp>
      <p:sp>
        <p:nvSpPr>
          <p:cNvPr id="6" name="5 Triángulo isósceles"/>
          <p:cNvSpPr/>
          <p:nvPr/>
        </p:nvSpPr>
        <p:spPr>
          <a:xfrm rot="10800000">
            <a:off x="4056573" y="1068378"/>
            <a:ext cx="938667" cy="432048"/>
          </a:xfrm>
          <a:prstGeom prst="triangle">
            <a:avLst/>
          </a:prstGeom>
          <a:solidFill>
            <a:srgbClr val="DD0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80194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93"/>
            <a:ext cx="5640911" cy="55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0848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1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t="18451" r="19362" b="21439"/>
          <a:stretch>
            <a:fillRect/>
          </a:stretch>
        </p:blipFill>
        <p:spPr>
          <a:xfrm>
            <a:off x="5400000" y="5616000"/>
            <a:ext cx="1872000" cy="972000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20" y="188640"/>
            <a:ext cx="13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mtClean="0">
                <a:solidFill>
                  <a:srgbClr val="DE67A4"/>
                </a:solidFill>
              </a:rPr>
              <a:t>Servicios</a:t>
            </a:r>
            <a:endParaRPr lang="es-ES" sz="2400" b="1">
              <a:solidFill>
                <a:srgbClr val="DE67A4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8110" y="595524"/>
            <a:ext cx="2879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/>
              <a:t>Activos propios, los </a:t>
            </a:r>
            <a:r>
              <a:rPr lang="es-ES" b="1" smtClean="0"/>
              <a:t>servicios y </a:t>
            </a:r>
            <a:r>
              <a:rPr lang="es-ES" b="1"/>
              <a:t>el reto del acceso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4641"/>
            <a:ext cx="4020120" cy="396044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323882" y="13068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/>
              <a:t>Los </a:t>
            </a:r>
            <a:r>
              <a:rPr lang="es-ES" b="1">
                <a:solidFill>
                  <a:srgbClr val="DE67A4"/>
                </a:solidFill>
              </a:rPr>
              <a:t>servicios</a:t>
            </a:r>
            <a:r>
              <a:rPr lang="es-ES"/>
              <a:t> proveen acceso a </a:t>
            </a:r>
            <a:r>
              <a:rPr lang="es-ES" smtClean="0"/>
              <a:t>bienes centralizados, en </a:t>
            </a:r>
            <a:r>
              <a:rPr lang="es-ES"/>
              <a:t>propiedad o aquellos sobre los que se han </a:t>
            </a:r>
            <a:r>
              <a:rPr lang="es-ES" smtClean="0"/>
              <a:t>obtenido los </a:t>
            </a:r>
            <a:r>
              <a:rPr lang="es-ES"/>
              <a:t>derechos.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344048" y="2280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/>
              <a:t>Los </a:t>
            </a:r>
            <a:r>
              <a:rPr lang="es-ES" b="1">
                <a:solidFill>
                  <a:srgbClr val="DE67A4"/>
                </a:solidFill>
              </a:rPr>
              <a:t>servicios</a:t>
            </a:r>
            <a:r>
              <a:rPr lang="es-ES"/>
              <a:t> solo proveen de un rol básico a </a:t>
            </a:r>
            <a:r>
              <a:rPr lang="es-ES" smtClean="0"/>
              <a:t>sus usuarios: CONSUMIDOR</a:t>
            </a:r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363471" y="3167386"/>
            <a:ext cx="4673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/>
              <a:t>El reto de los </a:t>
            </a:r>
            <a:r>
              <a:rPr lang="es-ES" b="1">
                <a:solidFill>
                  <a:srgbClr val="DE67A4"/>
                </a:solidFill>
              </a:rPr>
              <a:t>servicios</a:t>
            </a:r>
            <a:r>
              <a:rPr lang="es-ES">
                <a:solidFill>
                  <a:srgbClr val="DE67A4"/>
                </a:solidFill>
              </a:rPr>
              <a:t> </a:t>
            </a:r>
            <a:r>
              <a:rPr lang="es-ES"/>
              <a:t>es el </a:t>
            </a:r>
            <a:r>
              <a:rPr lang="es-ES" b="1" u="sng"/>
              <a:t>acceso al </a:t>
            </a:r>
            <a:r>
              <a:rPr lang="es-ES" b="1" u="sng" smtClean="0"/>
              <a:t>mercado </a:t>
            </a:r>
            <a:r>
              <a:rPr lang="es-ES" smtClean="0"/>
              <a:t>de los potenciales consumidores</a:t>
            </a: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383265" y="41008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smtClean="0">
                <a:solidFill>
                  <a:srgbClr val="DE67A4"/>
                </a:solidFill>
              </a:rPr>
              <a:t>Instrumentar </a:t>
            </a:r>
            <a:r>
              <a:rPr lang="es-ES" b="1">
                <a:solidFill>
                  <a:srgbClr val="DE67A4"/>
                </a:solidFill>
              </a:rPr>
              <a:t>a terceros </a:t>
            </a:r>
            <a:r>
              <a:rPr lang="es-ES" b="1" smtClean="0">
                <a:solidFill>
                  <a:srgbClr val="DE67A4"/>
                </a:solidFill>
              </a:rPr>
              <a:t>para que </a:t>
            </a:r>
            <a:r>
              <a:rPr lang="es-ES" b="1">
                <a:solidFill>
                  <a:srgbClr val="DE67A4"/>
                </a:solidFill>
              </a:rPr>
              <a:t>completen la oferta comercial de la </a:t>
            </a:r>
            <a:r>
              <a:rPr lang="es-ES" b="1" smtClean="0">
                <a:solidFill>
                  <a:srgbClr val="DE67A4"/>
                </a:solidFill>
              </a:rPr>
              <a:t>organización puede </a:t>
            </a:r>
            <a:r>
              <a:rPr lang="es-ES" b="1">
                <a:solidFill>
                  <a:srgbClr val="DE67A4"/>
                </a:solidFill>
              </a:rPr>
              <a:t>resultar eficaz a la hora de acelerar el </a:t>
            </a:r>
            <a:r>
              <a:rPr lang="es-ES" b="1" smtClean="0">
                <a:solidFill>
                  <a:srgbClr val="DE67A4"/>
                </a:solidFill>
              </a:rPr>
              <a:t> crecimiento</a:t>
            </a:r>
            <a:r>
              <a:rPr lang="es-ES" b="1">
                <a:solidFill>
                  <a:srgbClr val="DE67A4"/>
                </a:solidFill>
              </a:rPr>
              <a:t>.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775700"/>
            <a:ext cx="3673584" cy="5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21572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20" y="188640"/>
            <a:ext cx="1446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mtClean="0">
                <a:solidFill>
                  <a:srgbClr val="BC63A5"/>
                </a:solidFill>
              </a:rPr>
              <a:t>Mercados</a:t>
            </a:r>
            <a:endParaRPr lang="es-ES" sz="2400" b="1">
              <a:solidFill>
                <a:srgbClr val="BC63A5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8110" y="595524"/>
            <a:ext cx="3645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/>
              <a:t>Activos distribuidos, los</a:t>
            </a:r>
          </a:p>
          <a:p>
            <a:r>
              <a:rPr lang="es-ES" b="1"/>
              <a:t>mercados y el reto de </a:t>
            </a:r>
            <a:r>
              <a:rPr lang="es-ES" b="1" smtClean="0"/>
              <a:t>la liquidez</a:t>
            </a:r>
            <a:endParaRPr lang="es-ES" b="1"/>
          </a:p>
        </p:txBody>
      </p:sp>
      <p:sp>
        <p:nvSpPr>
          <p:cNvPr id="11" name="10 Rectángulo"/>
          <p:cNvSpPr/>
          <p:nvPr/>
        </p:nvSpPr>
        <p:spPr>
          <a:xfrm>
            <a:off x="4323882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/>
              <a:t>Los </a:t>
            </a:r>
            <a:r>
              <a:rPr lang="es-ES" b="1">
                <a:solidFill>
                  <a:srgbClr val="BC63A5"/>
                </a:solidFill>
              </a:rPr>
              <a:t>mercados</a:t>
            </a:r>
            <a:r>
              <a:rPr lang="es-ES"/>
              <a:t> generan ocupación de activos </a:t>
            </a:r>
            <a:r>
              <a:rPr lang="es-ES" smtClean="0"/>
              <a:t>distribuidos infrautilizados </a:t>
            </a:r>
            <a:r>
              <a:rPr lang="es-ES"/>
              <a:t>o con capacidades libres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344048" y="18104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/>
              <a:t>Los </a:t>
            </a:r>
            <a:r>
              <a:rPr lang="es-ES" b="1">
                <a:solidFill>
                  <a:srgbClr val="BC63A5"/>
                </a:solidFill>
              </a:rPr>
              <a:t>mercados</a:t>
            </a:r>
            <a:r>
              <a:rPr lang="es-ES"/>
              <a:t> activan los roles de consumidor y </a:t>
            </a:r>
            <a:r>
              <a:rPr lang="es-ES" smtClean="0"/>
              <a:t>productor en </a:t>
            </a:r>
            <a:r>
              <a:rPr lang="es-ES"/>
              <a:t>el usuario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363471" y="2420888"/>
            <a:ext cx="46730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/>
              <a:t>El reto de los </a:t>
            </a:r>
            <a:r>
              <a:rPr lang="es-ES" b="1">
                <a:solidFill>
                  <a:srgbClr val="BC63A5"/>
                </a:solidFill>
              </a:rPr>
              <a:t>mercados</a:t>
            </a:r>
            <a:r>
              <a:rPr lang="es-ES"/>
              <a:t> es la </a:t>
            </a:r>
            <a:r>
              <a:rPr lang="es-ES" b="1" u="sng" smtClean="0"/>
              <a:t>liquidez</a:t>
            </a:r>
            <a:r>
              <a:rPr lang="es-ES" smtClean="0"/>
              <a:t>: Genera transacciones entre ofertantes y demandantes y debe capturar comisiones de algún </a:t>
            </a:r>
            <a:r>
              <a:rPr lang="es-ES"/>
              <a:t>tipo. En un mercado con baja liquidez se </a:t>
            </a:r>
            <a:r>
              <a:rPr lang="es-ES" smtClean="0"/>
              <a:t>realizan pocas </a:t>
            </a:r>
            <a:r>
              <a:rPr lang="es-ES"/>
              <a:t>transacciones por unidad de </a:t>
            </a:r>
            <a:r>
              <a:rPr lang="es-ES" smtClean="0"/>
              <a:t>oferta.</a:t>
            </a: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364958" y="38610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smtClean="0">
                <a:solidFill>
                  <a:srgbClr val="BC63A5"/>
                </a:solidFill>
              </a:rPr>
              <a:t>Agregar y Empoderar: Los </a:t>
            </a:r>
            <a:r>
              <a:rPr lang="es-ES" b="1">
                <a:solidFill>
                  <a:srgbClr val="BC63A5"/>
                </a:solidFill>
              </a:rPr>
              <a:t>mercados más exitosos </a:t>
            </a:r>
            <a:r>
              <a:rPr lang="es-ES" b="1" smtClean="0">
                <a:solidFill>
                  <a:srgbClr val="BC63A5"/>
                </a:solidFill>
              </a:rPr>
              <a:t>han comenzado </a:t>
            </a:r>
            <a:r>
              <a:rPr lang="es-ES" b="1">
                <a:solidFill>
                  <a:srgbClr val="BC63A5"/>
                </a:solidFill>
              </a:rPr>
              <a:t>su actividad </a:t>
            </a:r>
            <a:r>
              <a:rPr lang="es-ES" b="1" smtClean="0">
                <a:solidFill>
                  <a:srgbClr val="BC63A5"/>
                </a:solidFill>
              </a:rPr>
              <a:t> focalizados </a:t>
            </a:r>
            <a:r>
              <a:rPr lang="es-ES" b="1">
                <a:solidFill>
                  <a:srgbClr val="BC63A5"/>
                </a:solidFill>
              </a:rPr>
              <a:t>en algún </a:t>
            </a:r>
            <a:r>
              <a:rPr lang="es-ES" b="1" smtClean="0">
                <a:solidFill>
                  <a:srgbClr val="BC63A5"/>
                </a:solidFill>
              </a:rPr>
              <a:t>momento, tema</a:t>
            </a:r>
            <a:r>
              <a:rPr lang="es-ES" b="1">
                <a:solidFill>
                  <a:srgbClr val="BC63A5"/>
                </a:solidFill>
              </a:rPr>
              <a:t>, área </a:t>
            </a:r>
            <a:r>
              <a:rPr lang="es-ES" b="1" smtClean="0">
                <a:solidFill>
                  <a:srgbClr val="BC63A5"/>
                </a:solidFill>
              </a:rPr>
              <a:t>geográfica </a:t>
            </a:r>
            <a:r>
              <a:rPr lang="es-ES" b="1">
                <a:solidFill>
                  <a:srgbClr val="BC63A5"/>
                </a:solidFill>
              </a:rPr>
              <a:t>que les haya permitido </a:t>
            </a:r>
            <a:r>
              <a:rPr lang="es-ES" b="1" smtClean="0">
                <a:solidFill>
                  <a:srgbClr val="BC63A5"/>
                </a:solidFill>
              </a:rPr>
              <a:t>afinar </a:t>
            </a:r>
            <a:r>
              <a:rPr lang="es-ES" b="1">
                <a:solidFill>
                  <a:srgbClr val="BC63A5"/>
                </a:solidFill>
              </a:rPr>
              <a:t>las reglas para generar liquidez, antes </a:t>
            </a:r>
            <a:r>
              <a:rPr lang="es-ES" b="1" smtClean="0">
                <a:solidFill>
                  <a:srgbClr val="BC63A5"/>
                </a:solidFill>
              </a:rPr>
              <a:t>de expandirse a </a:t>
            </a:r>
            <a:r>
              <a:rPr lang="es-ES" b="1">
                <a:solidFill>
                  <a:srgbClr val="BC63A5"/>
                </a:solidFill>
              </a:rPr>
              <a:t>nuevas áreas.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" y="1268760"/>
            <a:ext cx="4205762" cy="425432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5" y="5092026"/>
            <a:ext cx="2921657" cy="194777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21323"/>
            <a:ext cx="2520280" cy="68917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605414"/>
            <a:ext cx="2226820" cy="125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75197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20" y="188640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mtClean="0">
                <a:solidFill>
                  <a:srgbClr val="9660A7"/>
                </a:solidFill>
              </a:rPr>
              <a:t>Comunidades</a:t>
            </a:r>
            <a:endParaRPr lang="es-ES" sz="2400" b="1">
              <a:solidFill>
                <a:srgbClr val="9660A7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8108" y="595524"/>
            <a:ext cx="4045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/>
              <a:t>Activos abiertos, </a:t>
            </a:r>
            <a:r>
              <a:rPr lang="es-ES" b="1" smtClean="0"/>
              <a:t>las </a:t>
            </a:r>
          </a:p>
          <a:p>
            <a:r>
              <a:rPr lang="es-ES" b="1" smtClean="0"/>
              <a:t>comunidades </a:t>
            </a:r>
            <a:r>
              <a:rPr lang="es-ES" b="1"/>
              <a:t>y el reto de </a:t>
            </a:r>
            <a:r>
              <a:rPr lang="es-ES" b="1" smtClean="0"/>
              <a:t>la contribución</a:t>
            </a:r>
            <a:endParaRPr lang="es-ES" b="1"/>
          </a:p>
        </p:txBody>
      </p:sp>
      <p:sp>
        <p:nvSpPr>
          <p:cNvPr id="11" name="10 Rectángulo"/>
          <p:cNvSpPr/>
          <p:nvPr/>
        </p:nvSpPr>
        <p:spPr>
          <a:xfrm>
            <a:off x="4323882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/>
              <a:t>Las </a:t>
            </a:r>
            <a:r>
              <a:rPr lang="es-ES" b="1">
                <a:solidFill>
                  <a:srgbClr val="9660A7"/>
                </a:solidFill>
              </a:rPr>
              <a:t>comunidades</a:t>
            </a:r>
            <a:r>
              <a:rPr lang="es-ES">
                <a:solidFill>
                  <a:srgbClr val="9660A7"/>
                </a:solidFill>
              </a:rPr>
              <a:t> </a:t>
            </a:r>
            <a:r>
              <a:rPr lang="es-ES"/>
              <a:t>se organizan en torno a un </a:t>
            </a:r>
            <a:r>
              <a:rPr lang="es-ES" smtClean="0"/>
              <a:t>recurso común</a:t>
            </a:r>
            <a:r>
              <a:rPr lang="es-ES"/>
              <a:t>. Lo conservan y acrecientan mediante </a:t>
            </a:r>
            <a:r>
              <a:rPr lang="es-ES" smtClean="0"/>
              <a:t>sus contribuciones </a:t>
            </a:r>
            <a:r>
              <a:rPr lang="es-ES"/>
              <a:t>personales y lo ponen a </a:t>
            </a:r>
            <a:r>
              <a:rPr lang="es-ES" smtClean="0"/>
              <a:t>disposición de </a:t>
            </a:r>
            <a:r>
              <a:rPr lang="es-ES"/>
              <a:t>todos.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401780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/>
              <a:t>Los </a:t>
            </a:r>
            <a:r>
              <a:rPr lang="es-ES" b="1" smtClean="0">
                <a:solidFill>
                  <a:srgbClr val="9660A7"/>
                </a:solidFill>
              </a:rPr>
              <a:t>comunidades</a:t>
            </a:r>
            <a:r>
              <a:rPr lang="es-ES" b="1" smtClean="0">
                <a:solidFill>
                  <a:srgbClr val="BC63A5"/>
                </a:solidFill>
              </a:rPr>
              <a:t> </a:t>
            </a:r>
            <a:r>
              <a:rPr lang="es-ES" smtClean="0"/>
              <a:t>activan </a:t>
            </a:r>
            <a:r>
              <a:rPr lang="es-ES"/>
              <a:t>los roles </a:t>
            </a:r>
            <a:r>
              <a:rPr lang="es-ES" smtClean="0"/>
              <a:t>que más interesen en cada momento.</a:t>
            </a:r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20461" y="2790994"/>
            <a:ext cx="46730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/>
              <a:t>El reto de los </a:t>
            </a:r>
            <a:r>
              <a:rPr lang="es-ES" b="1" smtClean="0">
                <a:solidFill>
                  <a:srgbClr val="9660A7"/>
                </a:solidFill>
              </a:rPr>
              <a:t>comunidades</a:t>
            </a:r>
            <a:r>
              <a:rPr lang="es-ES" b="1" smtClean="0">
                <a:solidFill>
                  <a:srgbClr val="BC63A5"/>
                </a:solidFill>
              </a:rPr>
              <a:t> </a:t>
            </a:r>
            <a:r>
              <a:rPr lang="es-ES" smtClean="0"/>
              <a:t>es </a:t>
            </a:r>
            <a:r>
              <a:rPr lang="es-ES"/>
              <a:t>la </a:t>
            </a:r>
            <a:r>
              <a:rPr lang="es-ES" b="1" u="sng" smtClean="0"/>
              <a:t>contribución</a:t>
            </a:r>
            <a:r>
              <a:rPr lang="es-ES"/>
              <a:t>: </a:t>
            </a:r>
            <a:r>
              <a:rPr lang="es-ES" smtClean="0"/>
              <a:t>Han de ser </a:t>
            </a:r>
            <a:r>
              <a:rPr lang="es-ES"/>
              <a:t>capaces </a:t>
            </a:r>
            <a:r>
              <a:rPr lang="es-ES" smtClean="0"/>
              <a:t>de capturar </a:t>
            </a:r>
            <a:r>
              <a:rPr lang="es-ES"/>
              <a:t>una parte </a:t>
            </a:r>
            <a:r>
              <a:rPr lang="es-ES" smtClean="0"/>
              <a:t>suficiente </a:t>
            </a:r>
            <a:r>
              <a:rPr lang="es-ES"/>
              <a:t>del valor que </a:t>
            </a:r>
            <a:r>
              <a:rPr lang="es-ES" smtClean="0"/>
              <a:t>contribuyen a </a:t>
            </a:r>
            <a:r>
              <a:rPr lang="es-ES"/>
              <a:t>crear. Por otra, deben proveer oportunidades </a:t>
            </a:r>
            <a:r>
              <a:rPr lang="es-ES" smtClean="0"/>
              <a:t>a </a:t>
            </a:r>
            <a:r>
              <a:rPr lang="es-ES"/>
              <a:t>los </a:t>
            </a:r>
            <a:r>
              <a:rPr lang="es-ES" smtClean="0"/>
              <a:t>contribuyentes clave </a:t>
            </a:r>
            <a:r>
              <a:rPr lang="es-ES"/>
              <a:t>de su </a:t>
            </a:r>
            <a:r>
              <a:rPr lang="es-ES" smtClean="0"/>
              <a:t>ecosistema</a:t>
            </a:r>
            <a:r>
              <a:rPr lang="es-ES"/>
              <a:t>, para garantizar </a:t>
            </a:r>
            <a:r>
              <a:rPr lang="es-ES" smtClean="0"/>
              <a:t>su capacidad de dedicación y</a:t>
            </a:r>
            <a:endParaRPr lang="es-ES"/>
          </a:p>
          <a:p>
            <a:r>
              <a:rPr lang="es-ES"/>
              <a:t>desarrollo del recurso común.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401780" y="4725144"/>
            <a:ext cx="45533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mtClean="0">
                <a:solidFill>
                  <a:srgbClr val="BC63A5"/>
                </a:solidFill>
              </a:rPr>
              <a:t>Agregar y Compartir</a:t>
            </a:r>
            <a:r>
              <a:rPr lang="es-ES" b="1">
                <a:solidFill>
                  <a:srgbClr val="BC63A5"/>
                </a:solidFill>
              </a:rPr>
              <a:t>: las comunidades más </a:t>
            </a:r>
            <a:r>
              <a:rPr lang="es-ES" b="1" err="1" smtClean="0">
                <a:solidFill>
                  <a:srgbClr val="BC63A5"/>
                </a:solidFill>
              </a:rPr>
              <a:t>resilientes son </a:t>
            </a:r>
            <a:r>
              <a:rPr lang="es-ES" b="1">
                <a:solidFill>
                  <a:srgbClr val="BC63A5"/>
                </a:solidFill>
              </a:rPr>
              <a:t>las que operan con una estructura de </a:t>
            </a:r>
            <a:r>
              <a:rPr lang="es-ES" b="1" smtClean="0">
                <a:solidFill>
                  <a:srgbClr val="BC63A5"/>
                </a:solidFill>
              </a:rPr>
              <a:t>costes ajustada</a:t>
            </a:r>
            <a:r>
              <a:rPr lang="es-ES" b="1">
                <a:solidFill>
                  <a:srgbClr val="BC63A5"/>
                </a:solidFill>
              </a:rPr>
              <a:t>, exploran nuevos roles para </a:t>
            </a:r>
            <a:r>
              <a:rPr lang="es-ES" b="1" smtClean="0">
                <a:solidFill>
                  <a:srgbClr val="BC63A5"/>
                </a:solidFill>
              </a:rPr>
              <a:t>aquellos usuarios que </a:t>
            </a:r>
            <a:r>
              <a:rPr lang="es-ES" b="1">
                <a:solidFill>
                  <a:srgbClr val="BC63A5"/>
                </a:solidFill>
              </a:rPr>
              <a:t>mantengan su contribución activa o </a:t>
            </a:r>
            <a:r>
              <a:rPr lang="es-ES" b="1" smtClean="0">
                <a:solidFill>
                  <a:srgbClr val="BC63A5"/>
                </a:solidFill>
              </a:rPr>
              <a:t>proveen de </a:t>
            </a:r>
            <a:r>
              <a:rPr lang="es-ES" b="1">
                <a:solidFill>
                  <a:srgbClr val="BC63A5"/>
                </a:solidFill>
              </a:rPr>
              <a:t>oportunidades de negocio a sus socios de plataforma.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" y="1276074"/>
            <a:ext cx="4172906" cy="4221088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" y="5353146"/>
            <a:ext cx="1020782" cy="117219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613223"/>
            <a:ext cx="1238908" cy="84349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64" y="5414653"/>
            <a:ext cx="1676236" cy="10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9896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9660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5939310"/>
            <a:ext cx="9144000" cy="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>
              <a:solidFill>
                <a:srgbClr val="00206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225" y="4028871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>
                <a:hlinkClick r:id="rId3"/>
              </a:rPr>
              <a:t>https://</a:t>
            </a:r>
            <a:r>
              <a:rPr lang="es-ES" sz="3200" smtClean="0">
                <a:hlinkClick r:id="rId3"/>
              </a:rPr>
              <a:t>ideasforchange1.typeform.com/to/mXWioz</a:t>
            </a:r>
            <a:endParaRPr lang="es-ES" sz="3600" smtClean="0"/>
          </a:p>
          <a:p>
            <a:endParaRPr lang="es-ES" sz="3600"/>
          </a:p>
        </p:txBody>
      </p:sp>
      <p:sp>
        <p:nvSpPr>
          <p:cNvPr id="4" name="3 Rectángulo"/>
          <p:cNvSpPr/>
          <p:nvPr/>
        </p:nvSpPr>
        <p:spPr>
          <a:xfrm>
            <a:off x="83543" y="2372687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>
                <a:hlinkClick r:id="rId4"/>
              </a:rPr>
              <a:t>https://</a:t>
            </a:r>
            <a:r>
              <a:rPr lang="es-ES" sz="3200">
                <a:hlinkClick r:id="rId4"/>
              </a:rPr>
              <a:t>www.pentagrowth.com</a:t>
            </a:r>
            <a:r>
              <a:rPr lang="es-ES" sz="3600" smtClean="0">
                <a:hlinkClick r:id="rId4"/>
              </a:rPr>
              <a:t>/</a:t>
            </a:r>
            <a:endParaRPr lang="es-ES" sz="3600" smtClean="0"/>
          </a:p>
          <a:p>
            <a:endParaRPr lang="es-ES" sz="3600"/>
          </a:p>
        </p:txBody>
      </p:sp>
      <p:sp>
        <p:nvSpPr>
          <p:cNvPr id="8" name="7 CuadroTexto"/>
          <p:cNvSpPr txBox="1"/>
          <p:nvPr/>
        </p:nvSpPr>
        <p:spPr>
          <a:xfrm>
            <a:off x="179512" y="1989430"/>
            <a:ext cx="218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bg1"/>
                </a:solidFill>
              </a:rPr>
              <a:t>MÁS INFORMACIÓN: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512" y="3573016"/>
            <a:ext cx="443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bg1"/>
                </a:solidFill>
              </a:rPr>
              <a:t>HACER EL TEST DE CAPACIDAD DISRUPTORA:</a:t>
            </a:r>
            <a:endParaRPr lang="es-E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9953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9660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31540" y="1844824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smtClean="0">
                <a:solidFill>
                  <a:schemeClr val="bg1"/>
                </a:solidFill>
              </a:rPr>
              <a:t>INNOVAR ES </a:t>
            </a:r>
            <a:r>
              <a:rPr lang="es-ES" sz="6600" b="1" smtClean="0">
                <a:solidFill>
                  <a:schemeClr val="bg1"/>
                </a:solidFill>
                <a:hlinkClick r:id="rId3" action="ppaction://hlinksldjump"/>
              </a:rPr>
              <a:t>CONECTAR CAPACIDADES</a:t>
            </a:r>
            <a:endParaRPr lang="es-ES" sz="6600" b="1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939310"/>
            <a:ext cx="9144000" cy="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smtClean="0">
                <a:solidFill>
                  <a:srgbClr val="002060"/>
                </a:solidFill>
              </a:rPr>
              <a:t>GRACIAS</a:t>
            </a:r>
            <a:endParaRPr lang="es-ES" sz="4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0177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74179" y="1052736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/>
              <a:t>R</a:t>
            </a:r>
            <a:r>
              <a:rPr lang="es-ES" smtClean="0"/>
              <a:t>equisitos </a:t>
            </a:r>
            <a:r>
              <a:rPr lang="es-ES"/>
              <a:t>del proceso de innovación </a:t>
            </a:r>
            <a:r>
              <a:rPr lang="es-ES" smtClean="0"/>
              <a:t>social:</a:t>
            </a:r>
            <a:endParaRPr lang="es-ES"/>
          </a:p>
          <a:p>
            <a:endParaRPr lang="es-ES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mtClean="0"/>
              <a:t>Las </a:t>
            </a:r>
            <a:r>
              <a:rPr lang="es-ES"/>
              <a:t>soluciones deben </a:t>
            </a:r>
            <a:r>
              <a:rPr lang="es-ES" b="1" u="sng">
                <a:solidFill>
                  <a:srgbClr val="F73113"/>
                </a:solidFill>
              </a:rPr>
              <a:t>centrarse en los beneficiarios y crearlas con ellos</a:t>
            </a:r>
            <a:r>
              <a:rPr lang="es-ES"/>
              <a:t>, para ellos y nunca sin ellos. </a:t>
            </a:r>
            <a:r>
              <a:rPr lang="es-ES" smtClean="0"/>
              <a:t> </a:t>
            </a:r>
            <a:r>
              <a:rPr lang="es-ES" b="1" u="sng" smtClean="0">
                <a:solidFill>
                  <a:srgbClr val="002060"/>
                </a:solidFill>
                <a:hlinkClick r:id="rId3" action="ppaction://hlinksldjump"/>
              </a:rPr>
              <a:t>CONECTAR CAPACIDADES</a:t>
            </a:r>
            <a:endParaRPr lang="es-ES" b="1" u="sng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mtClean="0"/>
              <a:t>El desarrollo de un </a:t>
            </a:r>
            <a:r>
              <a:rPr lang="es-ES" b="1" u="sng" smtClean="0">
                <a:solidFill>
                  <a:srgbClr val="FFD608"/>
                </a:solidFill>
              </a:rPr>
              <a:t>enfoque holístico e integrado </a:t>
            </a:r>
            <a:r>
              <a:rPr lang="es-ES" smtClean="0"/>
              <a:t>en lugar de respuestas fragmentadas, movilizando todas las capacidades de un territorio. Reforzar y ampliar las alianzas, superando el individualismo de cada organización, aprendiendo y asumiendo el trabajo colaborativo y en red como formas de estimular la innovación social.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mtClean="0"/>
              <a:t>Las </a:t>
            </a:r>
            <a:r>
              <a:rPr lang="es-ES"/>
              <a:t>políticas públicas han de reconocer y valorar los “artesanos sociales”, emprendedores sociales o innovation makers como aquellas </a:t>
            </a:r>
            <a:r>
              <a:rPr lang="es-ES" b="1" u="sng">
                <a:solidFill>
                  <a:srgbClr val="00944A"/>
                </a:solidFill>
              </a:rPr>
              <a:t>personas creativas que lideran nuevas ideas</a:t>
            </a:r>
            <a:r>
              <a:rPr lang="es-ES"/>
              <a:t>, organizan nuevas redes y abren nuevas ventanas de oportunidad</a:t>
            </a:r>
            <a:r>
              <a:rPr lang="es-ES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mtClean="0"/>
              <a:t>La </a:t>
            </a:r>
            <a:r>
              <a:rPr lang="es-ES"/>
              <a:t>innovación social hay que entenderla como una </a:t>
            </a:r>
            <a:r>
              <a:rPr lang="es-ES" b="1" u="sng">
                <a:solidFill>
                  <a:srgbClr val="00319B"/>
                </a:solidFill>
              </a:rPr>
              <a:t>geometría variable y </a:t>
            </a:r>
            <a:r>
              <a:rPr lang="es-ES" b="1" u="sng" smtClean="0">
                <a:solidFill>
                  <a:srgbClr val="00319B"/>
                </a:solidFill>
              </a:rPr>
              <a:t>caleidoscópica </a:t>
            </a:r>
            <a:r>
              <a:rPr lang="es-ES"/>
              <a:t>que admite muchas configuraciones: "puede ser macro o micro, estructural o local y puede ser impulsada desde un espíritu empresarial o solidario”. </a:t>
            </a:r>
          </a:p>
        </p:txBody>
      </p:sp>
    </p:spTree>
    <p:extLst>
      <p:ext uri="{BB962C8B-B14F-4D97-AF65-F5344CB8AC3E}">
        <p14:creationId xmlns:p14="http://schemas.microsoft.com/office/powerpoint/2010/main" val="105099364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74179" y="119675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smtClean="0"/>
              <a:t>LA </a:t>
            </a:r>
            <a:r>
              <a:rPr lang="es-ES" sz="3600" b="1" u="sng" smtClean="0">
                <a:solidFill>
                  <a:srgbClr val="DD09DD"/>
                </a:solidFill>
              </a:rPr>
              <a:t>INNOVACIÓN SOCIAL </a:t>
            </a:r>
            <a:r>
              <a:rPr lang="es-ES" sz="3600" smtClean="0"/>
              <a:t>ENGLOBA </a:t>
            </a:r>
          </a:p>
          <a:p>
            <a:pPr algn="ctr"/>
            <a:r>
              <a:rPr lang="es-ES" sz="3600" b="1" u="sng" smtClean="0">
                <a:solidFill>
                  <a:srgbClr val="FFD608"/>
                </a:solidFill>
              </a:rPr>
              <a:t>NUEVAS TENDENCIAS DE INTERVENCIÓN </a:t>
            </a:r>
            <a:r>
              <a:rPr lang="es-ES" sz="3600" smtClean="0"/>
              <a:t>QUE SON MULTIDISCIPLINARES, TRANSVERSALES Y TRANSFERIBLES, QUE TRATAN DE RESPONDER A</a:t>
            </a:r>
          </a:p>
          <a:p>
            <a:pPr algn="ctr"/>
            <a:r>
              <a:rPr lang="es-ES" sz="3600" smtClean="0"/>
              <a:t> </a:t>
            </a:r>
            <a:r>
              <a:rPr lang="es-ES" sz="3600" b="1" u="sng" smtClean="0">
                <a:solidFill>
                  <a:srgbClr val="F73113"/>
                </a:solidFill>
              </a:rPr>
              <a:t>DEMANDAS SOCIALES LOCALES </a:t>
            </a:r>
            <a:r>
              <a:rPr lang="es-ES" sz="3600" smtClean="0"/>
              <a:t>MUCHAS DE LAS CUALES DAN LUGAR A GRANDES </a:t>
            </a:r>
          </a:p>
          <a:p>
            <a:pPr algn="ctr"/>
            <a:r>
              <a:rPr lang="es-ES" sz="3600" b="1" u="sng" smtClean="0">
                <a:solidFill>
                  <a:srgbClr val="00944A"/>
                </a:solidFill>
              </a:rPr>
              <a:t>DESAFÍOS ESTRUCTURALES GLOBALES</a:t>
            </a:r>
            <a:endParaRPr lang="es-ES" sz="3600"/>
          </a:p>
        </p:txBody>
      </p:sp>
    </p:spTree>
    <p:extLst>
      <p:ext uri="{BB962C8B-B14F-4D97-AF65-F5344CB8AC3E}">
        <p14:creationId xmlns:p14="http://schemas.microsoft.com/office/powerpoint/2010/main" val="192683862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3" name="32 Conector recto de flecha"/>
          <p:cNvCxnSpPr>
            <a:endCxn id="12" idx="1"/>
          </p:cNvCxnSpPr>
          <p:nvPr/>
        </p:nvCxnSpPr>
        <p:spPr>
          <a:xfrm flipV="1">
            <a:off x="2932339" y="3088091"/>
            <a:ext cx="3712483" cy="21719"/>
          </a:xfrm>
          <a:prstGeom prst="straightConnector1">
            <a:avLst/>
          </a:prstGeom>
          <a:ln w="57150">
            <a:solidFill>
              <a:srgbClr val="F7311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7380518" y="1738213"/>
            <a:ext cx="20388" cy="3271870"/>
          </a:xfrm>
          <a:prstGeom prst="straightConnector1">
            <a:avLst/>
          </a:prstGeom>
          <a:ln w="57150">
            <a:solidFill>
              <a:srgbClr val="DD09D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 de flecha"/>
          <p:cNvCxnSpPr/>
          <p:nvPr/>
        </p:nvCxnSpPr>
        <p:spPr>
          <a:xfrm>
            <a:off x="1683913" y="1741306"/>
            <a:ext cx="20388" cy="3271870"/>
          </a:xfrm>
          <a:prstGeom prst="straightConnector1">
            <a:avLst/>
          </a:prstGeom>
          <a:ln w="57150">
            <a:solidFill>
              <a:srgbClr val="DD09D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95936" y="2878172"/>
            <a:ext cx="1512168" cy="396044"/>
          </a:xfrm>
          <a:prstGeom prst="rect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GRUPO</a:t>
            </a: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94606" y="1482831"/>
            <a:ext cx="1296144" cy="282792"/>
          </a:xfrm>
          <a:prstGeom prst="rect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LIDERAZGO</a:t>
            </a:r>
            <a:endParaRPr lang="es-ES" b="1"/>
          </a:p>
        </p:txBody>
      </p:sp>
      <p:sp>
        <p:nvSpPr>
          <p:cNvPr id="8" name="7 Rectángulo"/>
          <p:cNvSpPr/>
          <p:nvPr/>
        </p:nvSpPr>
        <p:spPr>
          <a:xfrm>
            <a:off x="652004" y="1844080"/>
            <a:ext cx="2477493" cy="432048"/>
          </a:xfrm>
          <a:prstGeom prst="rect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>
                <a:solidFill>
                  <a:schemeClr val="tx1"/>
                </a:solidFill>
              </a:rPr>
              <a:t>CORRESPONSABILIDAD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90489" y="2418500"/>
            <a:ext cx="2023814" cy="328811"/>
          </a:xfrm>
          <a:prstGeom prst="rect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DIVERSIDAD</a:t>
            </a:r>
            <a:endParaRPr lang="es-ES" b="1"/>
          </a:p>
        </p:txBody>
      </p:sp>
      <p:sp>
        <p:nvSpPr>
          <p:cNvPr id="10" name="9 Rectángulo"/>
          <p:cNvSpPr/>
          <p:nvPr/>
        </p:nvSpPr>
        <p:spPr>
          <a:xfrm>
            <a:off x="1390489" y="2868827"/>
            <a:ext cx="1512168" cy="396044"/>
          </a:xfrm>
          <a:prstGeom prst="rect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EQUIPO</a:t>
            </a: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95536" y="76470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smtClean="0">
                <a:solidFill>
                  <a:srgbClr val="DD09DD"/>
                </a:solidFill>
              </a:rPr>
              <a:t>NO SE TRATA DE CAMBIAR LA NATURALEZA HUMANA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44822" y="2890069"/>
            <a:ext cx="1512168" cy="396044"/>
          </a:xfrm>
          <a:prstGeom prst="rect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REBAÑO</a:t>
            </a: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7133468" y="1482831"/>
            <a:ext cx="1470980" cy="282792"/>
          </a:xfrm>
          <a:prstGeom prst="rect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OBEDIENCIA</a:t>
            </a:r>
            <a:endParaRPr lang="es-ES" b="1"/>
          </a:p>
        </p:txBody>
      </p:sp>
      <p:sp>
        <p:nvSpPr>
          <p:cNvPr id="14" name="13 Rectángulo"/>
          <p:cNvSpPr/>
          <p:nvPr/>
        </p:nvSpPr>
        <p:spPr>
          <a:xfrm>
            <a:off x="6665416" y="1853258"/>
            <a:ext cx="1852883" cy="432048"/>
          </a:xfrm>
          <a:prstGeom prst="rect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>
                <a:solidFill>
                  <a:schemeClr val="tx1"/>
                </a:solidFill>
              </a:rPr>
              <a:t>INDEFENSIÓN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133176" y="2418499"/>
            <a:ext cx="2023814" cy="328811"/>
          </a:xfrm>
          <a:prstGeom prst="rect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UNIFORMIDAD</a:t>
            </a:r>
            <a:endParaRPr lang="es-ES" b="1"/>
          </a:p>
        </p:txBody>
      </p:sp>
      <p:sp>
        <p:nvSpPr>
          <p:cNvPr id="16" name="15 Rectángulo"/>
          <p:cNvSpPr/>
          <p:nvPr/>
        </p:nvSpPr>
        <p:spPr>
          <a:xfrm>
            <a:off x="9324528" y="1553219"/>
            <a:ext cx="2376264" cy="768197"/>
          </a:xfrm>
          <a:prstGeom prst="rect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STANLEY MILGRAM</a:t>
            </a:r>
          </a:p>
          <a:p>
            <a:pPr algn="ctr"/>
            <a:r>
              <a:rPr lang="es-ES" b="1" smtClean="0"/>
              <a:t>CÁRCEL DE STANFORD </a:t>
            </a:r>
            <a:endParaRPr lang="es-ES" b="1"/>
          </a:p>
        </p:txBody>
      </p:sp>
      <p:sp>
        <p:nvSpPr>
          <p:cNvPr id="17" name="16 Rectángulo"/>
          <p:cNvSpPr/>
          <p:nvPr/>
        </p:nvSpPr>
        <p:spPr>
          <a:xfrm>
            <a:off x="9299723" y="2370985"/>
            <a:ext cx="2185045" cy="432048"/>
          </a:xfrm>
          <a:prstGeom prst="rect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>
                <a:solidFill>
                  <a:schemeClr val="tx1"/>
                </a:solidFill>
              </a:rPr>
              <a:t>MARTIN SELLIGMAN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303990" y="3407400"/>
            <a:ext cx="1872208" cy="396044"/>
          </a:xfrm>
          <a:prstGeom prst="rect">
            <a:avLst/>
          </a:prstGeom>
          <a:solidFill>
            <a:srgbClr val="F73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SOLOMON ASCH</a:t>
            </a:r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9267018" y="2945405"/>
            <a:ext cx="2700984" cy="328811"/>
          </a:xfrm>
          <a:prstGeom prst="rect">
            <a:avLst/>
          </a:prstGeom>
          <a:solidFill>
            <a:srgbClr val="003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REDUCCIÓN A LA MEDIA</a:t>
            </a:r>
            <a:endParaRPr lang="es-ES" b="1"/>
          </a:p>
        </p:txBody>
      </p:sp>
      <p:sp>
        <p:nvSpPr>
          <p:cNvPr id="20" name="19 Rectángulo"/>
          <p:cNvSpPr/>
          <p:nvPr/>
        </p:nvSpPr>
        <p:spPr>
          <a:xfrm>
            <a:off x="692394" y="3562595"/>
            <a:ext cx="2023814" cy="328811"/>
          </a:xfrm>
          <a:prstGeom prst="rect">
            <a:avLst/>
          </a:prstGeom>
          <a:solidFill>
            <a:srgbClr val="DD0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CONFIANZA</a:t>
            </a:r>
            <a:endParaRPr lang="es-ES" b="1"/>
          </a:p>
        </p:txBody>
      </p:sp>
      <p:sp>
        <p:nvSpPr>
          <p:cNvPr id="21" name="20 Rectángulo"/>
          <p:cNvSpPr/>
          <p:nvPr/>
        </p:nvSpPr>
        <p:spPr>
          <a:xfrm>
            <a:off x="6098795" y="3547303"/>
            <a:ext cx="2023814" cy="328811"/>
          </a:xfrm>
          <a:prstGeom prst="rect">
            <a:avLst/>
          </a:prstGeom>
          <a:solidFill>
            <a:srgbClr val="DD0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DESCONFIANZA</a:t>
            </a:r>
            <a:endParaRPr lang="es-ES" b="1"/>
          </a:p>
        </p:txBody>
      </p:sp>
      <p:sp>
        <p:nvSpPr>
          <p:cNvPr id="22" name="21 Rectángulo"/>
          <p:cNvSpPr/>
          <p:nvPr/>
        </p:nvSpPr>
        <p:spPr>
          <a:xfrm>
            <a:off x="9274580" y="4108301"/>
            <a:ext cx="3404914" cy="328811"/>
          </a:xfrm>
          <a:prstGeom prst="rect">
            <a:avLst/>
          </a:prstGeom>
          <a:solidFill>
            <a:srgbClr val="DD0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TEORÍA DE LAS VENTANAS ROTAS</a:t>
            </a:r>
            <a:endParaRPr lang="es-ES" b="1"/>
          </a:p>
        </p:txBody>
      </p:sp>
      <p:sp>
        <p:nvSpPr>
          <p:cNvPr id="23" name="22 Rectángulo"/>
          <p:cNvSpPr/>
          <p:nvPr/>
        </p:nvSpPr>
        <p:spPr>
          <a:xfrm>
            <a:off x="916115" y="3945308"/>
            <a:ext cx="2016224" cy="282792"/>
          </a:xfrm>
          <a:prstGeom prst="rect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COLABORACIÓN</a:t>
            </a:r>
            <a:endParaRPr lang="es-ES" b="1"/>
          </a:p>
        </p:txBody>
      </p:sp>
      <p:sp>
        <p:nvSpPr>
          <p:cNvPr id="24" name="23 Rectángulo"/>
          <p:cNvSpPr/>
          <p:nvPr/>
        </p:nvSpPr>
        <p:spPr>
          <a:xfrm>
            <a:off x="6073342" y="3970970"/>
            <a:ext cx="1470980" cy="282792"/>
          </a:xfrm>
          <a:prstGeom prst="rect">
            <a:avLst/>
          </a:prstGeom>
          <a:solidFill>
            <a:srgbClr val="009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CONFLICTO</a:t>
            </a:r>
            <a:endParaRPr lang="es-ES" b="1"/>
          </a:p>
        </p:txBody>
      </p:sp>
      <p:sp>
        <p:nvSpPr>
          <p:cNvPr id="25" name="24 Rectángulo"/>
          <p:cNvSpPr/>
          <p:nvPr/>
        </p:nvSpPr>
        <p:spPr>
          <a:xfrm>
            <a:off x="1166245" y="4311196"/>
            <a:ext cx="1515964" cy="297210"/>
          </a:xfrm>
          <a:prstGeom prst="rect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>
                <a:solidFill>
                  <a:schemeClr val="tx1"/>
                </a:solidFill>
              </a:rPr>
              <a:t>SINERGIA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079689" y="4371319"/>
            <a:ext cx="1512168" cy="234996"/>
          </a:xfrm>
          <a:prstGeom prst="rect">
            <a:avLst/>
          </a:prstGeom>
          <a:solidFill>
            <a:srgbClr val="FFD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>
                <a:solidFill>
                  <a:schemeClr val="tx1"/>
                </a:solidFill>
              </a:rPr>
              <a:t>NONERGIA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585057" y="5013176"/>
            <a:ext cx="2023814" cy="328811"/>
          </a:xfrm>
          <a:prstGeom prst="rect">
            <a:avLst/>
          </a:prstGeom>
          <a:solidFill>
            <a:srgbClr val="DD0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INNOVACIÓN</a:t>
            </a:r>
            <a:endParaRPr lang="es-ES" b="1"/>
          </a:p>
        </p:txBody>
      </p:sp>
      <p:sp>
        <p:nvSpPr>
          <p:cNvPr id="28" name="27 Rectángulo"/>
          <p:cNvSpPr/>
          <p:nvPr/>
        </p:nvSpPr>
        <p:spPr>
          <a:xfrm>
            <a:off x="5823866" y="4983366"/>
            <a:ext cx="2023814" cy="328811"/>
          </a:xfrm>
          <a:prstGeom prst="rect">
            <a:avLst/>
          </a:prstGeom>
          <a:solidFill>
            <a:srgbClr val="DD0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XXXXX</a:t>
            </a:r>
            <a:endParaRPr lang="es-ES" b="1"/>
          </a:p>
        </p:txBody>
      </p:sp>
      <p:sp>
        <p:nvSpPr>
          <p:cNvPr id="32" name="31 Rectángulo"/>
          <p:cNvSpPr/>
          <p:nvPr/>
        </p:nvSpPr>
        <p:spPr>
          <a:xfrm>
            <a:off x="399849" y="587727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smtClean="0">
                <a:solidFill>
                  <a:srgbClr val="DD09DD"/>
                </a:solidFill>
              </a:rPr>
              <a:t>SE TRATA DE APROVECHARLA, DE DESAFIARLA</a:t>
            </a:r>
          </a:p>
        </p:txBody>
      </p:sp>
    </p:spTree>
    <p:extLst>
      <p:ext uri="{BB962C8B-B14F-4D97-AF65-F5344CB8AC3E}">
        <p14:creationId xmlns:p14="http://schemas.microsoft.com/office/powerpoint/2010/main" val="364051123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74179" y="924817"/>
            <a:ext cx="82809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u="sng" smtClean="0"/>
              <a:t>DESAFÍOS DE MÍNIMOS QUE ENFRENTAR</a:t>
            </a:r>
          </a:p>
          <a:p>
            <a:endParaRPr lang="es-ES" sz="2800" b="1" u="sng" smtClean="0">
              <a:solidFill>
                <a:srgbClr val="F73113"/>
              </a:solidFill>
            </a:endParaRPr>
          </a:p>
          <a:p>
            <a:r>
              <a:rPr lang="es-ES" sz="2800" b="1" u="sng" smtClean="0">
                <a:solidFill>
                  <a:srgbClr val="F73113"/>
                </a:solidFill>
              </a:rPr>
              <a:t>Por qué nos interesa: </a:t>
            </a:r>
            <a:r>
              <a:rPr lang="es-ES" sz="2800" smtClean="0"/>
              <a:t>Bertrand Russel egoísmo de altas miras- Imperativo kantiano</a:t>
            </a:r>
          </a:p>
          <a:p>
            <a:r>
              <a:rPr lang="es-ES" sz="2800" b="1" u="sng" smtClean="0">
                <a:solidFill>
                  <a:srgbClr val="00944A"/>
                </a:solidFill>
              </a:rPr>
              <a:t>Qué nos interesa: </a:t>
            </a:r>
            <a:r>
              <a:rPr lang="es-ES" sz="2800" err="1" smtClean="0"/>
              <a:t>Maslow. Teoría de las necesidades</a:t>
            </a:r>
          </a:p>
          <a:p>
            <a:r>
              <a:rPr lang="es-ES" sz="2800" b="1" u="sng" smtClean="0">
                <a:solidFill>
                  <a:srgbClr val="FFD608"/>
                </a:solidFill>
              </a:rPr>
              <a:t>Cuando nos interesa: </a:t>
            </a:r>
            <a:r>
              <a:rPr lang="es-ES" sz="2800" err="1" smtClean="0"/>
              <a:t>Broffenbrenner</a:t>
            </a:r>
          </a:p>
          <a:p>
            <a:r>
              <a:rPr lang="es-ES" sz="2800" b="1" u="sng" smtClean="0">
                <a:solidFill>
                  <a:srgbClr val="00319B"/>
                </a:solidFill>
              </a:rPr>
              <a:t>Cómo nos interesa: </a:t>
            </a:r>
            <a:r>
              <a:rPr lang="es-ES" sz="2800" err="1" smtClean="0"/>
              <a:t>Maslow Autorrealización. Marx</a:t>
            </a:r>
          </a:p>
          <a:p>
            <a:endParaRPr lang="es-ES" sz="2800" smtClean="0"/>
          </a:p>
          <a:p>
            <a:r>
              <a:rPr lang="es-ES" sz="2800" i="1" smtClean="0"/>
              <a:t>Sobre </a:t>
            </a:r>
            <a:r>
              <a:rPr lang="es-ES" sz="2800" i="1"/>
              <a:t>estos fundamentos psicológicos y éticos se basa la teoría de mercados o </a:t>
            </a:r>
            <a:r>
              <a:rPr lang="es-ES" sz="2800" i="1" smtClean="0"/>
              <a:t>la organización </a:t>
            </a:r>
            <a:r>
              <a:rPr lang="es-ES" sz="2800" i="1"/>
              <a:t>competitiva de la actividad económica</a:t>
            </a:r>
            <a:r>
              <a:rPr lang="es-ES" sz="2800"/>
              <a:t>. (Buchanan y </a:t>
            </a:r>
            <a:r>
              <a:rPr lang="es-ES" sz="2800" err="1" smtClean="0"/>
              <a:t>Tullock, 1991). </a:t>
            </a:r>
          </a:p>
          <a:p>
            <a:pPr algn="ctr"/>
            <a:r>
              <a:rPr lang="es-ES" sz="2800" b="1" smtClean="0">
                <a:solidFill>
                  <a:srgbClr val="FF0000"/>
                </a:solidFill>
              </a:rPr>
              <a:t>Y SON LOS MISMOS QUE SUSTENTAN LAS NUEVAS ECONOMÍAS, CORRIGIENDO ERRORES.</a:t>
            </a:r>
          </a:p>
        </p:txBody>
      </p:sp>
    </p:spTree>
    <p:extLst>
      <p:ext uri="{BB962C8B-B14F-4D97-AF65-F5344CB8AC3E}">
        <p14:creationId xmlns:p14="http://schemas.microsoft.com/office/powerpoint/2010/main" val="6436320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838082" cy="91869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39552" y="1124744"/>
            <a:ext cx="1351978" cy="369332"/>
          </a:xfrm>
          <a:prstGeom prst="rect">
            <a:avLst/>
          </a:prstGeom>
          <a:solidFill>
            <a:srgbClr val="F73113"/>
          </a:solidFill>
        </p:spPr>
        <p:txBody>
          <a:bodyPr wrap="square" rtlCol="0">
            <a:spAutoFit/>
          </a:bodyPr>
          <a:lstStyle/>
          <a:p>
            <a:r>
              <a:rPr lang="es-ES" b="1" smtClean="0">
                <a:solidFill>
                  <a:schemeClr val="bg1"/>
                </a:solidFill>
              </a:rPr>
              <a:t>ERROR 1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628800"/>
            <a:ext cx="307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F73113"/>
                </a:solidFill>
              </a:rPr>
              <a:t>OBJETIVO= DINERO</a:t>
            </a:r>
            <a:endParaRPr lang="es-ES" sz="2800" b="1">
              <a:solidFill>
                <a:srgbClr val="F73113"/>
              </a:solidFill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25" y="1352381"/>
            <a:ext cx="3223656" cy="2165349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2646476"/>
            <a:ext cx="2748091" cy="2503140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71" y="3692961"/>
            <a:ext cx="2871222" cy="2453645"/>
          </a:xfrm>
          <a:prstGeom prst="rect">
            <a:avLst/>
          </a:prstGeom>
        </p:spPr>
      </p:pic>
      <p:sp>
        <p:nvSpPr>
          <p:cNvPr id="39" name="38 CuadroTexto"/>
          <p:cNvSpPr txBox="1"/>
          <p:nvPr/>
        </p:nvSpPr>
        <p:spPr>
          <a:xfrm>
            <a:off x="1209498" y="5238764"/>
            <a:ext cx="1785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F73113"/>
                </a:solidFill>
              </a:rPr>
              <a:t>PERSONAS</a:t>
            </a:r>
            <a:endParaRPr lang="es-ES" sz="2800" b="1">
              <a:solidFill>
                <a:srgbClr val="F73113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571352" y="6149786"/>
            <a:ext cx="179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00944A"/>
                </a:solidFill>
              </a:rPr>
              <a:t>EMPRESAS</a:t>
            </a:r>
            <a:endParaRPr lang="es-ES" sz="2800" b="1">
              <a:solidFill>
                <a:srgbClr val="00944A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307609" y="2406480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00319B"/>
                </a:solidFill>
              </a:rPr>
              <a:t>GOBIERNO</a:t>
            </a:r>
            <a:endParaRPr lang="es-ES" sz="2800" b="1">
              <a:solidFill>
                <a:srgbClr val="003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0936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343</Paragraphs>
  <Slides>45</Slides>
  <Notes>2</Notes>
  <TotalTime>1876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46">
      <vt:lpstr>Tema de Office</vt:lpstr>
      <vt:lpstr>Minería de emprendedores:Innovación Social, Colaboración y Nuevas Economías.Análisis Pentagrowth10/12/2020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Módulo: Innovación Social, Colaboración y Nuevas Economías</dc:title>
  <dc:creator>usuario</dc:creator>
  <cp:lastModifiedBy>usuario</cp:lastModifiedBy>
  <cp:revision>89</cp:revision>
  <dcterms:created xsi:type="dcterms:W3CDTF">2020-04-16T14:56:01Z</dcterms:created>
  <dcterms:modified xsi:type="dcterms:W3CDTF">2020-12-07T09:54:36Z</dcterms:modified>
</cp:coreProperties>
</file>